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260" r:id="rId3"/>
    <p:sldId id="261" r:id="rId4"/>
    <p:sldId id="262" r:id="rId5"/>
    <p:sldId id="263" r:id="rId6"/>
    <p:sldId id="264" r:id="rId7"/>
    <p:sldId id="269" r:id="rId8"/>
    <p:sldId id="268" r:id="rId9"/>
    <p:sldId id="267" r:id="rId10"/>
    <p:sldId id="266" r:id="rId11"/>
    <p:sldId id="270" r:id="rId12"/>
    <p:sldId id="271" r:id="rId13"/>
    <p:sldId id="272" r:id="rId14"/>
    <p:sldId id="273" r:id="rId15"/>
    <p:sldId id="274" r:id="rId16"/>
    <p:sldId id="275"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jat\Downloads\IMDB_Movies%20(2).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jat\Downloads\IMDB_Movies.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'IMDB_Movies (2)'!$Q$1</c:f>
              <c:strCache>
                <c:ptCount val="1"/>
                <c:pt idx="0">
                  <c:v>Profit</c:v>
                </c:pt>
              </c:strCache>
            </c:strRef>
          </c:tx>
          <c:spPr>
            <a:ln w="25400" cap="rnd">
              <a:noFill/>
              <a:round/>
            </a:ln>
            <a:effectLst>
              <a:outerShdw blurRad="76200" dist="38100" dir="5400000" rotWithShape="0">
                <a:srgbClr val="000000">
                  <a:alpha val="75000"/>
                </a:srgbClr>
              </a:outerShdw>
            </a:effectLst>
          </c:spPr>
          <c:marker>
            <c:symbol val="circle"/>
            <c:size val="6"/>
            <c:spPr>
              <a:gradFill rotWithShape="1">
                <a:gsLst>
                  <a:gs pos="0">
                    <a:schemeClr val="accent1">
                      <a:tint val="96000"/>
                      <a:lumMod val="104000"/>
                    </a:schemeClr>
                  </a:gs>
                  <a:gs pos="100000">
                    <a:schemeClr val="accent1">
                      <a:shade val="90000"/>
                      <a:lumMod val="90000"/>
                    </a:schemeClr>
                  </a:gs>
                </a:gsLst>
                <a:lin ang="5400000" scaled="0"/>
              </a:gradFill>
              <a:ln w="9525" cap="rnd">
                <a:solidFill>
                  <a:schemeClr val="accent1"/>
                </a:solidFill>
                <a:round/>
              </a:ln>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c:spPr>
          </c:marker>
          <c:xVal>
            <c:numRef>
              <c:f>'IMDB_Movies (2)'!$N$2:$N$5044</c:f>
              <c:numCache>
                <c:formatCode>General</c:formatCode>
                <c:ptCount val="1136"/>
                <c:pt idx="0">
                  <c:v>13000000</c:v>
                </c:pt>
                <c:pt idx="1">
                  <c:v>175000000</c:v>
                </c:pt>
                <c:pt idx="2">
                  <c:v>32000000</c:v>
                </c:pt>
                <c:pt idx="3">
                  <c:v>150000000</c:v>
                </c:pt>
                <c:pt idx="4">
                  <c:v>30000000</c:v>
                </c:pt>
                <c:pt idx="5">
                  <c:v>92000000</c:v>
                </c:pt>
                <c:pt idx="6">
                  <c:v>60000000</c:v>
                </c:pt>
                <c:pt idx="7">
                  <c:v>70000000</c:v>
                </c:pt>
                <c:pt idx="8">
                  <c:v>110000000</c:v>
                </c:pt>
                <c:pt idx="9">
                  <c:v>85000000</c:v>
                </c:pt>
                <c:pt idx="10">
                  <c:v>120000000</c:v>
                </c:pt>
                <c:pt idx="11">
                  <c:v>15000000</c:v>
                </c:pt>
                <c:pt idx="12">
                  <c:v>60000000</c:v>
                </c:pt>
                <c:pt idx="13">
                  <c:v>68000000</c:v>
                </c:pt>
                <c:pt idx="14">
                  <c:v>63000000</c:v>
                </c:pt>
                <c:pt idx="15">
                  <c:v>10000000</c:v>
                </c:pt>
                <c:pt idx="16">
                  <c:v>25000000</c:v>
                </c:pt>
                <c:pt idx="17">
                  <c:v>200000000</c:v>
                </c:pt>
                <c:pt idx="18">
                  <c:v>100000000</c:v>
                </c:pt>
                <c:pt idx="19">
                  <c:v>135000000</c:v>
                </c:pt>
                <c:pt idx="20">
                  <c:v>32000000</c:v>
                </c:pt>
                <c:pt idx="21">
                  <c:v>35000000</c:v>
                </c:pt>
                <c:pt idx="22">
                  <c:v>105000000</c:v>
                </c:pt>
                <c:pt idx="23">
                  <c:v>105000000</c:v>
                </c:pt>
                <c:pt idx="24">
                  <c:v>90000000</c:v>
                </c:pt>
                <c:pt idx="25">
                  <c:v>50000000</c:v>
                </c:pt>
                <c:pt idx="26">
                  <c:v>110000000</c:v>
                </c:pt>
                <c:pt idx="27">
                  <c:v>80000000</c:v>
                </c:pt>
                <c:pt idx="28">
                  <c:v>14500000</c:v>
                </c:pt>
                <c:pt idx="29">
                  <c:v>35000000</c:v>
                </c:pt>
                <c:pt idx="30">
                  <c:v>23000000</c:v>
                </c:pt>
                <c:pt idx="31">
                  <c:v>35000000</c:v>
                </c:pt>
                <c:pt idx="32">
                  <c:v>160000000</c:v>
                </c:pt>
                <c:pt idx="33">
                  <c:v>100000000</c:v>
                </c:pt>
                <c:pt idx="34">
                  <c:v>100000000</c:v>
                </c:pt>
                <c:pt idx="35">
                  <c:v>52000000</c:v>
                </c:pt>
                <c:pt idx="36">
                  <c:v>70000000</c:v>
                </c:pt>
                <c:pt idx="37">
                  <c:v>100000000</c:v>
                </c:pt>
                <c:pt idx="38">
                  <c:v>45000000</c:v>
                </c:pt>
                <c:pt idx="39">
                  <c:v>13000000</c:v>
                </c:pt>
                <c:pt idx="40">
                  <c:v>25000000</c:v>
                </c:pt>
                <c:pt idx="41">
                  <c:v>35000000</c:v>
                </c:pt>
                <c:pt idx="42">
                  <c:v>31000000</c:v>
                </c:pt>
                <c:pt idx="43">
                  <c:v>30000000</c:v>
                </c:pt>
                <c:pt idx="44">
                  <c:v>35000000</c:v>
                </c:pt>
                <c:pt idx="45">
                  <c:v>40000000</c:v>
                </c:pt>
                <c:pt idx="46">
                  <c:v>85000000</c:v>
                </c:pt>
                <c:pt idx="47">
                  <c:v>30000000</c:v>
                </c:pt>
                <c:pt idx="48">
                  <c:v>10000000</c:v>
                </c:pt>
              </c:numCache>
            </c:numRef>
          </c:xVal>
          <c:yVal>
            <c:numRef>
              <c:f>'IMDB_Movies (2)'!$Q$2:$Q$5044</c:f>
              <c:numCache>
                <c:formatCode>General</c:formatCode>
                <c:ptCount val="1136"/>
                <c:pt idx="0">
                  <c:v>-718500</c:v>
                </c:pt>
                <c:pt idx="1">
                  <c:v>-41771652</c:v>
                </c:pt>
                <c:pt idx="2">
                  <c:v>-18696681</c:v>
                </c:pt>
                <c:pt idx="3">
                  <c:v>-22509198</c:v>
                </c:pt>
                <c:pt idx="4">
                  <c:v>-26095018</c:v>
                </c:pt>
                <c:pt idx="5">
                  <c:v>-91973129</c:v>
                </c:pt>
                <c:pt idx="6">
                  <c:v>-33711680</c:v>
                </c:pt>
                <c:pt idx="7">
                  <c:v>-32098491</c:v>
                </c:pt>
                <c:pt idx="8">
                  <c:v>15531634</c:v>
                </c:pt>
                <c:pt idx="9">
                  <c:v>98405771</c:v>
                </c:pt>
                <c:pt idx="10">
                  <c:v>66336103</c:v>
                </c:pt>
                <c:pt idx="11">
                  <c:v>-61430</c:v>
                </c:pt>
                <c:pt idx="12">
                  <c:v>45264608</c:v>
                </c:pt>
                <c:pt idx="13">
                  <c:v>17707116</c:v>
                </c:pt>
                <c:pt idx="14">
                  <c:v>-25976605</c:v>
                </c:pt>
                <c:pt idx="15">
                  <c:v>-9468991</c:v>
                </c:pt>
                <c:pt idx="16">
                  <c:v>9300771</c:v>
                </c:pt>
                <c:pt idx="17">
                  <c:v>458672302</c:v>
                </c:pt>
                <c:pt idx="18">
                  <c:v>16866727</c:v>
                </c:pt>
                <c:pt idx="19">
                  <c:v>48635922</c:v>
                </c:pt>
                <c:pt idx="20">
                  <c:v>-13363463</c:v>
                </c:pt>
                <c:pt idx="21">
                  <c:v>21876365</c:v>
                </c:pt>
                <c:pt idx="22">
                  <c:v>39812796</c:v>
                </c:pt>
                <c:pt idx="23">
                  <c:v>39812796</c:v>
                </c:pt>
                <c:pt idx="24">
                  <c:v>42373442</c:v>
                </c:pt>
                <c:pt idx="25">
                  <c:v>-10221401</c:v>
                </c:pt>
                <c:pt idx="26">
                  <c:v>-7391173</c:v>
                </c:pt>
                <c:pt idx="27">
                  <c:v>47968405</c:v>
                </c:pt>
                <c:pt idx="28">
                  <c:v>31838728</c:v>
                </c:pt>
                <c:pt idx="29">
                  <c:v>-12122192</c:v>
                </c:pt>
                <c:pt idx="30">
                  <c:v>-10217492</c:v>
                </c:pt>
                <c:pt idx="31">
                  <c:v>2304950</c:v>
                </c:pt>
                <c:pt idx="32">
                  <c:v>132568851</c:v>
                </c:pt>
                <c:pt idx="33">
                  <c:v>-22320362</c:v>
                </c:pt>
                <c:pt idx="34">
                  <c:v>62804648</c:v>
                </c:pt>
                <c:pt idx="35">
                  <c:v>112435221</c:v>
                </c:pt>
                <c:pt idx="36">
                  <c:v>-30619558</c:v>
                </c:pt>
                <c:pt idx="37">
                  <c:v>-42633738</c:v>
                </c:pt>
                <c:pt idx="38">
                  <c:v>1815748</c:v>
                </c:pt>
                <c:pt idx="39">
                  <c:v>16959436</c:v>
                </c:pt>
                <c:pt idx="40">
                  <c:v>16597830</c:v>
                </c:pt>
                <c:pt idx="41">
                  <c:v>89732962</c:v>
                </c:pt>
                <c:pt idx="42">
                  <c:v>56100000</c:v>
                </c:pt>
                <c:pt idx="43">
                  <c:v>-6790560</c:v>
                </c:pt>
                <c:pt idx="44">
                  <c:v>-20001930</c:v>
                </c:pt>
                <c:pt idx="45">
                  <c:v>54125426</c:v>
                </c:pt>
                <c:pt idx="46">
                  <c:v>27703470</c:v>
                </c:pt>
                <c:pt idx="47">
                  <c:v>33536011</c:v>
                </c:pt>
                <c:pt idx="48">
                  <c:v>10338609</c:v>
                </c:pt>
              </c:numCache>
            </c:numRef>
          </c:yVal>
          <c:smooth val="0"/>
          <c:extLst>
            <c:ext xmlns:c16="http://schemas.microsoft.com/office/drawing/2014/chart" uri="{C3380CC4-5D6E-409C-BE32-E72D297353CC}">
              <c16:uniqueId val="{00000000-3886-4CD0-9934-8F62252F57BB}"/>
            </c:ext>
          </c:extLst>
        </c:ser>
        <c:dLbls>
          <c:showLegendKey val="0"/>
          <c:showVal val="0"/>
          <c:showCatName val="0"/>
          <c:showSerName val="0"/>
          <c:showPercent val="0"/>
          <c:showBubbleSize val="0"/>
        </c:dLbls>
        <c:axId val="315732224"/>
        <c:axId val="264863056"/>
      </c:scatterChart>
      <c:valAx>
        <c:axId val="315732224"/>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a:t>budget</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0,,&quot;M&quot;" sourceLinked="0"/>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64863056"/>
        <c:crosses val="autoZero"/>
        <c:crossBetween val="midCat"/>
      </c:valAx>
      <c:valAx>
        <c:axId val="26486305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r>
                  <a:rPr lang="en-IN"/>
                  <a:t>Profit</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75000"/>
                    </a:schemeClr>
                  </a:solidFill>
                  <a:latin typeface="+mn-lt"/>
                  <a:ea typeface="+mn-ea"/>
                  <a:cs typeface="+mn-cs"/>
                </a:defRPr>
              </a:pPr>
              <a:endParaRPr lang="en-US"/>
            </a:p>
          </c:txPr>
        </c:title>
        <c:numFmt formatCode="#,##0,,&quot;M&quot;" sourceLinked="0"/>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315732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[IMDB_Movies.csv]Sheet3!PivotTable4</c:name>
    <c:fmtId val="3"/>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3987630521150174"/>
          <c:y val="1.4545484501658575E-2"/>
          <c:w val="0.8601236146632566"/>
          <c:h val="0.89639468690702084"/>
        </c:manualLayout>
      </c:layout>
      <c:barChart>
        <c:barDir val="col"/>
        <c:grouping val="clustered"/>
        <c:varyColors val="0"/>
        <c:ser>
          <c:idx val="0"/>
          <c:order val="0"/>
          <c:tx>
            <c:strRef>
              <c:f>Sheet3!$B$1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prst="hardEdge"/>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Sheet3!$A$2:$A$12</c:f>
              <c:strCache>
                <c:ptCount val="10"/>
                <c:pt idx="0">
                  <c:v>1920</c:v>
                </c:pt>
                <c:pt idx="1">
                  <c:v>1930</c:v>
                </c:pt>
                <c:pt idx="2">
                  <c:v>1940</c:v>
                </c:pt>
                <c:pt idx="3">
                  <c:v>1950</c:v>
                </c:pt>
                <c:pt idx="4">
                  <c:v>1960</c:v>
                </c:pt>
                <c:pt idx="5">
                  <c:v>1970</c:v>
                </c:pt>
                <c:pt idx="6">
                  <c:v>1980</c:v>
                </c:pt>
                <c:pt idx="7">
                  <c:v>1990</c:v>
                </c:pt>
                <c:pt idx="8">
                  <c:v>2000</c:v>
                </c:pt>
                <c:pt idx="9">
                  <c:v>2010</c:v>
                </c:pt>
              </c:strCache>
            </c:strRef>
          </c:cat>
          <c:val>
            <c:numRef>
              <c:f>Sheet3!$B$2:$B$12</c:f>
              <c:numCache>
                <c:formatCode>General</c:formatCode>
                <c:ptCount val="10"/>
                <c:pt idx="0">
                  <c:v>116387</c:v>
                </c:pt>
                <c:pt idx="1">
                  <c:v>804839</c:v>
                </c:pt>
                <c:pt idx="2">
                  <c:v>159517</c:v>
                </c:pt>
                <c:pt idx="3">
                  <c:v>678336</c:v>
                </c:pt>
                <c:pt idx="4">
                  <c:v>3071420</c:v>
                </c:pt>
                <c:pt idx="5">
                  <c:v>8742894</c:v>
                </c:pt>
                <c:pt idx="6">
                  <c:v>20091781</c:v>
                </c:pt>
                <c:pt idx="7">
                  <c:v>69956466</c:v>
                </c:pt>
                <c:pt idx="8">
                  <c:v>171551243</c:v>
                </c:pt>
                <c:pt idx="9">
                  <c:v>121009383</c:v>
                </c:pt>
              </c:numCache>
            </c:numRef>
          </c:val>
          <c:extLst>
            <c:ext xmlns:c16="http://schemas.microsoft.com/office/drawing/2014/chart" uri="{C3380CC4-5D6E-409C-BE32-E72D297353CC}">
              <c16:uniqueId val="{00000000-E3AF-4606-9755-E1B2E440B703}"/>
            </c:ext>
          </c:extLst>
        </c:ser>
        <c:dLbls>
          <c:dLblPos val="inEnd"/>
          <c:showLegendKey val="0"/>
          <c:showVal val="1"/>
          <c:showCatName val="0"/>
          <c:showSerName val="0"/>
          <c:showPercent val="0"/>
          <c:showBubbleSize val="0"/>
        </c:dLbls>
        <c:gapWidth val="100"/>
        <c:overlap val="-24"/>
        <c:axId val="501029968"/>
        <c:axId val="317665952"/>
      </c:barChart>
      <c:catAx>
        <c:axId val="50102996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17665952"/>
        <c:crosses val="autoZero"/>
        <c:auto val="1"/>
        <c:lblAlgn val="ctr"/>
        <c:lblOffset val="100"/>
        <c:noMultiLvlLbl val="0"/>
      </c:catAx>
      <c:valAx>
        <c:axId val="31766595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010299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1197"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3/15/2023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3/15/2023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16.png"/><Relationship Id="rId4" Type="http://schemas.openxmlformats.org/officeDocument/2006/relationships/diagramLayout" Target="../diagrams/layout9.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19.png"/><Relationship Id="rId5" Type="http://schemas.openxmlformats.org/officeDocument/2006/relationships/diagramQuickStyle" Target="../diagrams/quickStyle10.xml"/><Relationship Id="rId10" Type="http://schemas.openxmlformats.org/officeDocument/2006/relationships/image" Target="../media/image18.png"/><Relationship Id="rId4" Type="http://schemas.openxmlformats.org/officeDocument/2006/relationships/diagramLayout" Target="../diagrams/layout10.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image" Target="../media/image21.png"/><Relationship Id="rId4" Type="http://schemas.openxmlformats.org/officeDocument/2006/relationships/diagramLayout" Target="../diagrams/layout11.xml"/><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6.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24.png"/><Relationship Id="rId5" Type="http://schemas.openxmlformats.org/officeDocument/2006/relationships/diagramQuickStyle" Target="../diagrams/quickStyle12.xml"/><Relationship Id="rId10" Type="http://schemas.openxmlformats.org/officeDocument/2006/relationships/image" Target="../media/image23.png"/><Relationship Id="rId4" Type="http://schemas.openxmlformats.org/officeDocument/2006/relationships/diagramLayout" Target="../diagrams/layout12.xml"/><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6.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24.png"/><Relationship Id="rId5" Type="http://schemas.openxmlformats.org/officeDocument/2006/relationships/diagramQuickStyle" Target="../diagrams/quickStyle13.xml"/><Relationship Id="rId10" Type="http://schemas.openxmlformats.org/officeDocument/2006/relationships/image" Target="../media/image23.png"/><Relationship Id="rId4" Type="http://schemas.openxmlformats.org/officeDocument/2006/relationships/diagramLayout" Target="../diagrams/layout13.xml"/><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image" Target="../media/image28.png"/><Relationship Id="rId4" Type="http://schemas.openxmlformats.org/officeDocument/2006/relationships/diagramLayout" Target="../diagrams/layout14.xml"/><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chart" Target="../charts/chart2.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31.png"/><Relationship Id="rId5" Type="http://schemas.openxmlformats.org/officeDocument/2006/relationships/diagramQuickStyle" Target="../diagrams/quickStyle16.xml"/><Relationship Id="rId10" Type="http://schemas.openxmlformats.org/officeDocument/2006/relationships/image" Target="../media/image30.png"/><Relationship Id="rId4" Type="http://schemas.openxmlformats.org/officeDocument/2006/relationships/diagramLayout" Target="../diagrams/layout16.xml"/><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9.png"/><Relationship Id="rId4" Type="http://schemas.openxmlformats.org/officeDocument/2006/relationships/diagramLayout" Target="../diagrams/layout6.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11.png"/><Relationship Id="rId5" Type="http://schemas.openxmlformats.org/officeDocument/2006/relationships/diagramQuickStyle" Target="../diagrams/quickStyle7.xml"/><Relationship Id="rId10" Type="http://schemas.openxmlformats.org/officeDocument/2006/relationships/chart" Target="../charts/chart1.xml"/><Relationship Id="rId4" Type="http://schemas.openxmlformats.org/officeDocument/2006/relationships/diagramLayout" Target="../diagrams/layout7.xm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14.png"/><Relationship Id="rId5" Type="http://schemas.openxmlformats.org/officeDocument/2006/relationships/diagramQuickStyle" Target="../diagrams/quickStyle8.xml"/><Relationship Id="rId10" Type="http://schemas.openxmlformats.org/officeDocument/2006/relationships/image" Target="../media/image13.png"/><Relationship Id="rId4" Type="http://schemas.openxmlformats.org/officeDocument/2006/relationships/diagramLayout" Target="../diagrams/layout8.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b="15609"/>
          <a:stretch/>
        </p:blipFill>
        <p:spPr>
          <a:xfrm>
            <a:off x="0" y="84667"/>
            <a:ext cx="12192000"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a:t>IMDB Movie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By Rajat Panwan</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77597" y="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787399"/>
            <a:ext cx="8430531" cy="58324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3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126372" y="787398"/>
            <a:ext cx="3501747" cy="5832475"/>
          </a:xfrm>
          <a:prstGeom prst="rect">
            <a:avLst/>
          </a:prstGeom>
        </p:spPr>
      </p:pic>
      <p:pic>
        <p:nvPicPr>
          <p:cNvPr id="6" name="Picture 5">
            <a:extLst>
              <a:ext uri="{FF2B5EF4-FFF2-40B4-BE49-F238E27FC236}">
                <a16:creationId xmlns:a16="http://schemas.microsoft.com/office/drawing/2014/main" id="{4ACE28AA-C127-9A36-877E-8B147C7BE156}"/>
              </a:ext>
            </a:extLst>
          </p:cNvPr>
          <p:cNvPicPr>
            <a:picLocks noChangeAspect="1"/>
          </p:cNvPicPr>
          <p:nvPr/>
        </p:nvPicPr>
        <p:blipFill>
          <a:blip r:embed="rId9"/>
          <a:stretch>
            <a:fillRect/>
          </a:stretch>
        </p:blipFill>
        <p:spPr>
          <a:xfrm>
            <a:off x="126372" y="787397"/>
            <a:ext cx="8293298" cy="5832474"/>
          </a:xfrm>
          <a:prstGeom prst="rect">
            <a:avLst/>
          </a:prstGeom>
        </p:spPr>
      </p:pic>
      <p:sp>
        <p:nvSpPr>
          <p:cNvPr id="8" name="TextBox 7">
            <a:extLst>
              <a:ext uri="{FF2B5EF4-FFF2-40B4-BE49-F238E27FC236}">
                <a16:creationId xmlns:a16="http://schemas.microsoft.com/office/drawing/2014/main" id="{383586BD-6920-C1BB-25A3-849E8D7F34EC}"/>
              </a:ext>
            </a:extLst>
          </p:cNvPr>
          <p:cNvSpPr txBox="1"/>
          <p:nvPr/>
        </p:nvSpPr>
        <p:spPr>
          <a:xfrm>
            <a:off x="8444954" y="3455995"/>
            <a:ext cx="3476463" cy="1200329"/>
          </a:xfrm>
          <a:prstGeom prst="rect">
            <a:avLst/>
          </a:prstGeom>
          <a:noFill/>
        </p:spPr>
        <p:txBody>
          <a:bodyPr wrap="square" rtlCol="0">
            <a:spAutoFit/>
          </a:bodyPr>
          <a:lstStyle/>
          <a:p>
            <a:pPr algn="just"/>
            <a:r>
              <a:rPr lang="en-IN" dirty="0"/>
              <a:t>In adjacent picture column T have the movies name that is extracted from Imdb_Top_250 which are not in English Language.</a:t>
            </a:r>
          </a:p>
        </p:txBody>
      </p:sp>
      <p:pic>
        <p:nvPicPr>
          <p:cNvPr id="10" name="Picture 9">
            <a:extLst>
              <a:ext uri="{FF2B5EF4-FFF2-40B4-BE49-F238E27FC236}">
                <a16:creationId xmlns:a16="http://schemas.microsoft.com/office/drawing/2014/main" id="{2397499C-A15E-FDB0-F106-369A2EA7B4A9}"/>
              </a:ext>
            </a:extLst>
          </p:cNvPr>
          <p:cNvPicPr>
            <a:picLocks noChangeAspect="1"/>
          </p:cNvPicPr>
          <p:nvPr/>
        </p:nvPicPr>
        <p:blipFill>
          <a:blip r:embed="rId10"/>
          <a:stretch>
            <a:fillRect/>
          </a:stretch>
        </p:blipFill>
        <p:spPr>
          <a:xfrm>
            <a:off x="8509379" y="2793334"/>
            <a:ext cx="3459562" cy="423853"/>
          </a:xfrm>
          <a:prstGeom prst="rect">
            <a:avLst/>
          </a:prstGeom>
        </p:spPr>
      </p:pic>
    </p:spTree>
    <p:extLst>
      <p:ext uri="{BB962C8B-B14F-4D97-AF65-F5344CB8AC3E}">
        <p14:creationId xmlns:p14="http://schemas.microsoft.com/office/powerpoint/2010/main" val="57125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77597" y="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856279"/>
            <a:ext cx="8363856" cy="57731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3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162008" y="856280"/>
            <a:ext cx="3466111" cy="5773120"/>
          </a:xfrm>
          <a:prstGeom prst="rect">
            <a:avLst/>
          </a:prstGeom>
        </p:spPr>
      </p:pic>
      <p:sp>
        <p:nvSpPr>
          <p:cNvPr id="5" name="TextBox 4">
            <a:extLst>
              <a:ext uri="{FF2B5EF4-FFF2-40B4-BE49-F238E27FC236}">
                <a16:creationId xmlns:a16="http://schemas.microsoft.com/office/drawing/2014/main" id="{DFB5769A-63C7-1C0C-3D52-98448D0F5844}"/>
              </a:ext>
            </a:extLst>
          </p:cNvPr>
          <p:cNvSpPr txBox="1"/>
          <p:nvPr/>
        </p:nvSpPr>
        <p:spPr>
          <a:xfrm>
            <a:off x="257175" y="2130415"/>
            <a:ext cx="3370944" cy="3416320"/>
          </a:xfrm>
          <a:prstGeom prst="rect">
            <a:avLst/>
          </a:prstGeom>
          <a:noFill/>
        </p:spPr>
        <p:txBody>
          <a:bodyPr wrap="square" rtlCol="0">
            <a:spAutoFit/>
          </a:bodyPr>
          <a:lstStyle/>
          <a:p>
            <a:r>
              <a:rPr lang="en-US" dirty="0"/>
              <a:t>D. Best Directors: Group the column using the </a:t>
            </a:r>
            <a:r>
              <a:rPr lang="en-US" dirty="0" err="1"/>
              <a:t>director_name</a:t>
            </a:r>
            <a:r>
              <a:rPr lang="en-US" dirty="0"/>
              <a:t> column.</a:t>
            </a:r>
          </a:p>
          <a:p>
            <a:endParaRPr lang="en-US" dirty="0"/>
          </a:p>
          <a:p>
            <a:r>
              <a:rPr lang="en-US" dirty="0"/>
              <a:t>Find out the top 10 directors for whom the mean of </a:t>
            </a:r>
            <a:r>
              <a:rPr lang="en-US" dirty="0" err="1"/>
              <a:t>imdb_score</a:t>
            </a:r>
            <a:r>
              <a:rPr lang="en-US" dirty="0"/>
              <a:t> is the highest and store them in a new column top10director. In case of a tie in IMDb score between two directors, sort them alphabetically.</a:t>
            </a:r>
          </a:p>
          <a:p>
            <a:endParaRPr lang="en-US" dirty="0"/>
          </a:p>
          <a:p>
            <a:r>
              <a:rPr lang="en-US" dirty="0"/>
              <a:t>Your task: Find the best directors</a:t>
            </a:r>
            <a:endParaRPr lang="en-IN" dirty="0"/>
          </a:p>
        </p:txBody>
      </p:sp>
      <p:pic>
        <p:nvPicPr>
          <p:cNvPr id="8" name="Picture 7">
            <a:extLst>
              <a:ext uri="{FF2B5EF4-FFF2-40B4-BE49-F238E27FC236}">
                <a16:creationId xmlns:a16="http://schemas.microsoft.com/office/drawing/2014/main" id="{67129A1B-8141-243A-358A-FEE0EAA13E17}"/>
              </a:ext>
            </a:extLst>
          </p:cNvPr>
          <p:cNvPicPr>
            <a:picLocks noChangeAspect="1"/>
          </p:cNvPicPr>
          <p:nvPr/>
        </p:nvPicPr>
        <p:blipFill>
          <a:blip r:embed="rId9"/>
          <a:stretch>
            <a:fillRect/>
          </a:stretch>
        </p:blipFill>
        <p:spPr>
          <a:xfrm>
            <a:off x="3778624" y="955627"/>
            <a:ext cx="3639539" cy="2879191"/>
          </a:xfrm>
          <a:prstGeom prst="rect">
            <a:avLst/>
          </a:prstGeom>
        </p:spPr>
      </p:pic>
      <p:pic>
        <p:nvPicPr>
          <p:cNvPr id="10" name="Picture 9">
            <a:extLst>
              <a:ext uri="{FF2B5EF4-FFF2-40B4-BE49-F238E27FC236}">
                <a16:creationId xmlns:a16="http://schemas.microsoft.com/office/drawing/2014/main" id="{D7882929-F4CA-0E15-1B81-D4FBC96F8579}"/>
              </a:ext>
            </a:extLst>
          </p:cNvPr>
          <p:cNvPicPr>
            <a:picLocks noChangeAspect="1"/>
          </p:cNvPicPr>
          <p:nvPr/>
        </p:nvPicPr>
        <p:blipFill>
          <a:blip r:embed="rId10"/>
          <a:stretch>
            <a:fillRect/>
          </a:stretch>
        </p:blipFill>
        <p:spPr>
          <a:xfrm>
            <a:off x="3723285" y="4037239"/>
            <a:ext cx="3710925" cy="2485620"/>
          </a:xfrm>
          <a:prstGeom prst="rect">
            <a:avLst/>
          </a:prstGeom>
        </p:spPr>
      </p:pic>
      <p:pic>
        <p:nvPicPr>
          <p:cNvPr id="12" name="Picture 11">
            <a:extLst>
              <a:ext uri="{FF2B5EF4-FFF2-40B4-BE49-F238E27FC236}">
                <a16:creationId xmlns:a16="http://schemas.microsoft.com/office/drawing/2014/main" id="{F05C69EC-6EAB-3C3B-4E08-3FD0DA62B744}"/>
              </a:ext>
            </a:extLst>
          </p:cNvPr>
          <p:cNvPicPr>
            <a:picLocks noChangeAspect="1"/>
          </p:cNvPicPr>
          <p:nvPr/>
        </p:nvPicPr>
        <p:blipFill>
          <a:blip r:embed="rId11"/>
          <a:stretch>
            <a:fillRect/>
          </a:stretch>
        </p:blipFill>
        <p:spPr>
          <a:xfrm>
            <a:off x="7810047" y="955627"/>
            <a:ext cx="3978274" cy="3903469"/>
          </a:xfrm>
          <a:prstGeom prst="rect">
            <a:avLst/>
          </a:prstGeom>
        </p:spPr>
      </p:pic>
      <p:sp>
        <p:nvSpPr>
          <p:cNvPr id="13" name="TextBox 12">
            <a:extLst>
              <a:ext uri="{FF2B5EF4-FFF2-40B4-BE49-F238E27FC236}">
                <a16:creationId xmlns:a16="http://schemas.microsoft.com/office/drawing/2014/main" id="{183AF5B4-F387-3F73-51A7-3A5BC6E8B4AC}"/>
              </a:ext>
            </a:extLst>
          </p:cNvPr>
          <p:cNvSpPr txBox="1"/>
          <p:nvPr/>
        </p:nvSpPr>
        <p:spPr>
          <a:xfrm>
            <a:off x="7782574" y="4958444"/>
            <a:ext cx="3978274" cy="1477328"/>
          </a:xfrm>
          <a:prstGeom prst="rect">
            <a:avLst/>
          </a:prstGeom>
          <a:noFill/>
        </p:spPr>
        <p:txBody>
          <a:bodyPr wrap="square" rtlCol="0">
            <a:spAutoFit/>
          </a:bodyPr>
          <a:lstStyle/>
          <a:p>
            <a:pPr marL="285750" indent="-285750" algn="just">
              <a:buFont typeface="Arial" panose="020B0604020202020204" pitchFamily="34" charset="0"/>
              <a:buChar char="•"/>
            </a:pPr>
            <a:r>
              <a:rPr lang="en-IN" dirty="0"/>
              <a:t>This could be done using Pivot Table where </a:t>
            </a:r>
            <a:r>
              <a:rPr lang="en-IN" dirty="0" err="1"/>
              <a:t>director_name</a:t>
            </a:r>
            <a:r>
              <a:rPr lang="en-IN" dirty="0"/>
              <a:t> is selected as rows and Average of </a:t>
            </a:r>
            <a:r>
              <a:rPr lang="en-IN" dirty="0" err="1"/>
              <a:t>imdb_score</a:t>
            </a:r>
            <a:r>
              <a:rPr lang="en-IN" dirty="0"/>
              <a:t> is selected as Values. Than Top 10 is selected from filter.</a:t>
            </a:r>
          </a:p>
        </p:txBody>
      </p:sp>
    </p:spTree>
    <p:extLst>
      <p:ext uri="{BB962C8B-B14F-4D97-AF65-F5344CB8AC3E}">
        <p14:creationId xmlns:p14="http://schemas.microsoft.com/office/powerpoint/2010/main" val="217138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77597" y="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787399"/>
            <a:ext cx="8430531" cy="58324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3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126372" y="787398"/>
            <a:ext cx="3501747" cy="5832475"/>
          </a:xfrm>
          <a:prstGeom prst="rect">
            <a:avLst/>
          </a:prstGeom>
        </p:spPr>
      </p:pic>
      <p:sp>
        <p:nvSpPr>
          <p:cNvPr id="11" name="TextBox 10">
            <a:extLst>
              <a:ext uri="{FF2B5EF4-FFF2-40B4-BE49-F238E27FC236}">
                <a16:creationId xmlns:a16="http://schemas.microsoft.com/office/drawing/2014/main" id="{9BA79661-4AC8-F370-66AE-E1435EBF7B95}"/>
              </a:ext>
            </a:extLst>
          </p:cNvPr>
          <p:cNvSpPr txBox="1"/>
          <p:nvPr/>
        </p:nvSpPr>
        <p:spPr>
          <a:xfrm>
            <a:off x="219896" y="2459504"/>
            <a:ext cx="3314700" cy="1938992"/>
          </a:xfrm>
          <a:prstGeom prst="rect">
            <a:avLst/>
          </a:prstGeom>
          <a:noFill/>
        </p:spPr>
        <p:txBody>
          <a:bodyPr wrap="square" rtlCol="0">
            <a:spAutoFit/>
          </a:bodyPr>
          <a:lstStyle/>
          <a:p>
            <a:pPr algn="just"/>
            <a:r>
              <a:rPr lang="en-US" sz="2000" dirty="0"/>
              <a:t>E. Popular Genres: Perform this step using the knowledge gained while performing previous steps.</a:t>
            </a:r>
          </a:p>
          <a:p>
            <a:pPr algn="just"/>
            <a:endParaRPr lang="en-US" sz="2000" dirty="0"/>
          </a:p>
          <a:p>
            <a:pPr algn="just"/>
            <a:r>
              <a:rPr lang="en-US" sz="2000" dirty="0"/>
              <a:t>Your task: Find popular genres</a:t>
            </a:r>
            <a:endParaRPr lang="en-IN" sz="2000" dirty="0"/>
          </a:p>
        </p:txBody>
      </p:sp>
      <p:pic>
        <p:nvPicPr>
          <p:cNvPr id="13" name="Picture 12">
            <a:extLst>
              <a:ext uri="{FF2B5EF4-FFF2-40B4-BE49-F238E27FC236}">
                <a16:creationId xmlns:a16="http://schemas.microsoft.com/office/drawing/2014/main" id="{5B01D8F1-A78C-BF19-935D-075BAC28DF3A}"/>
              </a:ext>
            </a:extLst>
          </p:cNvPr>
          <p:cNvPicPr>
            <a:picLocks noChangeAspect="1"/>
          </p:cNvPicPr>
          <p:nvPr/>
        </p:nvPicPr>
        <p:blipFill>
          <a:blip r:embed="rId9"/>
          <a:stretch>
            <a:fillRect/>
          </a:stretch>
        </p:blipFill>
        <p:spPr>
          <a:xfrm>
            <a:off x="4590144" y="787397"/>
            <a:ext cx="2820306" cy="5835435"/>
          </a:xfrm>
          <a:prstGeom prst="rect">
            <a:avLst/>
          </a:prstGeom>
        </p:spPr>
      </p:pic>
      <p:pic>
        <p:nvPicPr>
          <p:cNvPr id="15" name="Picture 14">
            <a:extLst>
              <a:ext uri="{FF2B5EF4-FFF2-40B4-BE49-F238E27FC236}">
                <a16:creationId xmlns:a16="http://schemas.microsoft.com/office/drawing/2014/main" id="{C3C10D65-F2DE-9461-8940-F8FA737E348C}"/>
              </a:ext>
            </a:extLst>
          </p:cNvPr>
          <p:cNvPicPr>
            <a:picLocks noChangeAspect="1"/>
          </p:cNvPicPr>
          <p:nvPr/>
        </p:nvPicPr>
        <p:blipFill>
          <a:blip r:embed="rId10"/>
          <a:stretch>
            <a:fillRect/>
          </a:stretch>
        </p:blipFill>
        <p:spPr>
          <a:xfrm>
            <a:off x="8172173" y="3100614"/>
            <a:ext cx="3520866" cy="510870"/>
          </a:xfrm>
          <a:prstGeom prst="rect">
            <a:avLst/>
          </a:prstGeom>
        </p:spPr>
      </p:pic>
      <p:sp>
        <p:nvSpPr>
          <p:cNvPr id="16" name="TextBox 15">
            <a:extLst>
              <a:ext uri="{FF2B5EF4-FFF2-40B4-BE49-F238E27FC236}">
                <a16:creationId xmlns:a16="http://schemas.microsoft.com/office/drawing/2014/main" id="{D5DA7FAA-E071-BC65-67EE-E6220A3CD4A6}"/>
              </a:ext>
            </a:extLst>
          </p:cNvPr>
          <p:cNvSpPr txBox="1"/>
          <p:nvPr/>
        </p:nvSpPr>
        <p:spPr>
          <a:xfrm>
            <a:off x="8150528" y="4000500"/>
            <a:ext cx="3520866" cy="646331"/>
          </a:xfrm>
          <a:prstGeom prst="rect">
            <a:avLst/>
          </a:prstGeom>
          <a:noFill/>
        </p:spPr>
        <p:txBody>
          <a:bodyPr wrap="square" rtlCol="0">
            <a:spAutoFit/>
          </a:bodyPr>
          <a:lstStyle/>
          <a:p>
            <a:r>
              <a:rPr lang="en-IN" dirty="0"/>
              <a:t>So the most popular genre is Drama which is used 1338 times in genre.</a:t>
            </a:r>
          </a:p>
        </p:txBody>
      </p:sp>
    </p:spTree>
    <p:extLst>
      <p:ext uri="{BB962C8B-B14F-4D97-AF65-F5344CB8AC3E}">
        <p14:creationId xmlns:p14="http://schemas.microsoft.com/office/powerpoint/2010/main" val="3562140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77597" y="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787399"/>
            <a:ext cx="8430531" cy="58324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3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126372" y="787398"/>
            <a:ext cx="3501747" cy="5832475"/>
          </a:xfrm>
          <a:prstGeom prst="rect">
            <a:avLst/>
          </a:prstGeom>
        </p:spPr>
      </p:pic>
      <p:pic>
        <p:nvPicPr>
          <p:cNvPr id="12" name="Picture 11">
            <a:extLst>
              <a:ext uri="{FF2B5EF4-FFF2-40B4-BE49-F238E27FC236}">
                <a16:creationId xmlns:a16="http://schemas.microsoft.com/office/drawing/2014/main" id="{42541C0F-16C6-503F-495D-BBDE487C666A}"/>
              </a:ext>
            </a:extLst>
          </p:cNvPr>
          <p:cNvPicPr>
            <a:picLocks noChangeAspect="1"/>
          </p:cNvPicPr>
          <p:nvPr/>
        </p:nvPicPr>
        <p:blipFill>
          <a:blip r:embed="rId9"/>
          <a:stretch>
            <a:fillRect/>
          </a:stretch>
        </p:blipFill>
        <p:spPr>
          <a:xfrm>
            <a:off x="3582517" y="787397"/>
            <a:ext cx="8483110" cy="4322562"/>
          </a:xfrm>
          <a:prstGeom prst="rect">
            <a:avLst/>
          </a:prstGeom>
        </p:spPr>
      </p:pic>
      <p:pic>
        <p:nvPicPr>
          <p:cNvPr id="14" name="Picture 13">
            <a:extLst>
              <a:ext uri="{FF2B5EF4-FFF2-40B4-BE49-F238E27FC236}">
                <a16:creationId xmlns:a16="http://schemas.microsoft.com/office/drawing/2014/main" id="{533A714A-D486-BA25-0F5C-FC5E4F4D9BC6}"/>
              </a:ext>
            </a:extLst>
          </p:cNvPr>
          <p:cNvPicPr>
            <a:picLocks noChangeAspect="1"/>
          </p:cNvPicPr>
          <p:nvPr/>
        </p:nvPicPr>
        <p:blipFill>
          <a:blip r:embed="rId10"/>
          <a:stretch>
            <a:fillRect/>
          </a:stretch>
        </p:blipFill>
        <p:spPr>
          <a:xfrm>
            <a:off x="3779438" y="5208814"/>
            <a:ext cx="1889924" cy="327688"/>
          </a:xfrm>
          <a:prstGeom prst="rect">
            <a:avLst/>
          </a:prstGeom>
        </p:spPr>
      </p:pic>
      <p:pic>
        <p:nvPicPr>
          <p:cNvPr id="16" name="Picture 15">
            <a:extLst>
              <a:ext uri="{FF2B5EF4-FFF2-40B4-BE49-F238E27FC236}">
                <a16:creationId xmlns:a16="http://schemas.microsoft.com/office/drawing/2014/main" id="{0ACE9313-C197-FCDB-10FB-B8FD2AC8FE1E}"/>
              </a:ext>
            </a:extLst>
          </p:cNvPr>
          <p:cNvPicPr>
            <a:picLocks noChangeAspect="1"/>
          </p:cNvPicPr>
          <p:nvPr/>
        </p:nvPicPr>
        <p:blipFill>
          <a:blip r:embed="rId11"/>
          <a:stretch>
            <a:fillRect/>
          </a:stretch>
        </p:blipFill>
        <p:spPr>
          <a:xfrm>
            <a:off x="5894786" y="5224055"/>
            <a:ext cx="2209992" cy="312447"/>
          </a:xfrm>
          <a:prstGeom prst="rect">
            <a:avLst/>
          </a:prstGeom>
        </p:spPr>
      </p:pic>
      <p:pic>
        <p:nvPicPr>
          <p:cNvPr id="18" name="Picture 17">
            <a:extLst>
              <a:ext uri="{FF2B5EF4-FFF2-40B4-BE49-F238E27FC236}">
                <a16:creationId xmlns:a16="http://schemas.microsoft.com/office/drawing/2014/main" id="{17643347-852B-AD71-25D0-312456B539F6}"/>
              </a:ext>
            </a:extLst>
          </p:cNvPr>
          <p:cNvPicPr>
            <a:picLocks noChangeAspect="1"/>
          </p:cNvPicPr>
          <p:nvPr/>
        </p:nvPicPr>
        <p:blipFill>
          <a:blip r:embed="rId12"/>
          <a:stretch>
            <a:fillRect/>
          </a:stretch>
        </p:blipFill>
        <p:spPr>
          <a:xfrm>
            <a:off x="8330202" y="5208814"/>
            <a:ext cx="2101062" cy="327688"/>
          </a:xfrm>
          <a:prstGeom prst="rect">
            <a:avLst/>
          </a:prstGeom>
        </p:spPr>
      </p:pic>
      <p:pic>
        <p:nvPicPr>
          <p:cNvPr id="20" name="Picture 19">
            <a:extLst>
              <a:ext uri="{FF2B5EF4-FFF2-40B4-BE49-F238E27FC236}">
                <a16:creationId xmlns:a16="http://schemas.microsoft.com/office/drawing/2014/main" id="{A6339080-E294-343F-4E8C-FD9E60C0F28F}"/>
              </a:ext>
            </a:extLst>
          </p:cNvPr>
          <p:cNvPicPr>
            <a:picLocks noChangeAspect="1"/>
          </p:cNvPicPr>
          <p:nvPr/>
        </p:nvPicPr>
        <p:blipFill>
          <a:blip r:embed="rId13"/>
          <a:stretch>
            <a:fillRect/>
          </a:stretch>
        </p:blipFill>
        <p:spPr>
          <a:xfrm>
            <a:off x="3769913" y="5777567"/>
            <a:ext cx="5269585" cy="327688"/>
          </a:xfrm>
          <a:prstGeom prst="rect">
            <a:avLst/>
          </a:prstGeom>
        </p:spPr>
      </p:pic>
      <p:sp>
        <p:nvSpPr>
          <p:cNvPr id="21" name="TextBox 20">
            <a:extLst>
              <a:ext uri="{FF2B5EF4-FFF2-40B4-BE49-F238E27FC236}">
                <a16:creationId xmlns:a16="http://schemas.microsoft.com/office/drawing/2014/main" id="{A86CD2A1-A3D3-C9D6-9C9F-CA9B6C76C2AE}"/>
              </a:ext>
            </a:extLst>
          </p:cNvPr>
          <p:cNvSpPr txBox="1"/>
          <p:nvPr/>
        </p:nvSpPr>
        <p:spPr>
          <a:xfrm>
            <a:off x="133350" y="876300"/>
            <a:ext cx="3223743" cy="4801314"/>
          </a:xfrm>
          <a:prstGeom prst="rect">
            <a:avLst/>
          </a:prstGeom>
          <a:noFill/>
        </p:spPr>
        <p:txBody>
          <a:bodyPr wrap="square" rtlCol="0">
            <a:spAutoFit/>
          </a:bodyPr>
          <a:lstStyle/>
          <a:p>
            <a:pPr algn="just"/>
            <a:r>
              <a:rPr lang="en-US" sz="1700" b="1" i="0" dirty="0">
                <a:effectLst/>
                <a:latin typeface="Times New Roman" panose="02020603050405020304" pitchFamily="18" charset="0"/>
                <a:cs typeface="Times New Roman" panose="02020603050405020304" pitchFamily="18" charset="0"/>
              </a:rPr>
              <a:t>Charts: </a:t>
            </a:r>
            <a:r>
              <a:rPr lang="en-US" sz="1700" b="0" i="0" dirty="0">
                <a:effectLst/>
                <a:latin typeface="Times New Roman" panose="02020603050405020304" pitchFamily="18" charset="0"/>
                <a:cs typeface="Times New Roman" panose="02020603050405020304" pitchFamily="18" charset="0"/>
              </a:rPr>
              <a:t>Create three new columns namely, </a:t>
            </a:r>
            <a:r>
              <a:rPr lang="en-US" sz="1700" b="0" i="0" dirty="0" err="1">
                <a:effectLst/>
                <a:latin typeface="Times New Roman" panose="02020603050405020304" pitchFamily="18" charset="0"/>
                <a:cs typeface="Times New Roman" panose="02020603050405020304" pitchFamily="18" charset="0"/>
              </a:rPr>
              <a:t>Meryl_Streep</a:t>
            </a:r>
            <a:r>
              <a:rPr lang="en-US" sz="1700" b="0" i="0" dirty="0">
                <a:effectLst/>
                <a:latin typeface="Times New Roman" panose="02020603050405020304" pitchFamily="18" charset="0"/>
                <a:cs typeface="Times New Roman" panose="02020603050405020304" pitchFamily="18" charset="0"/>
              </a:rPr>
              <a:t>, </a:t>
            </a:r>
            <a:r>
              <a:rPr lang="en-US" sz="1700" b="0" i="0" dirty="0" err="1">
                <a:effectLst/>
                <a:latin typeface="Times New Roman" panose="02020603050405020304" pitchFamily="18" charset="0"/>
                <a:cs typeface="Times New Roman" panose="02020603050405020304" pitchFamily="18" charset="0"/>
              </a:rPr>
              <a:t>Leo_Caprio</a:t>
            </a:r>
            <a:r>
              <a:rPr lang="en-US" sz="1700" b="0" i="0" dirty="0">
                <a:effectLst/>
                <a:latin typeface="Times New Roman" panose="02020603050405020304" pitchFamily="18" charset="0"/>
                <a:cs typeface="Times New Roman" panose="02020603050405020304" pitchFamily="18" charset="0"/>
              </a:rPr>
              <a:t>, and </a:t>
            </a:r>
            <a:r>
              <a:rPr lang="en-US" sz="1700" b="0" i="0" dirty="0" err="1">
                <a:effectLst/>
                <a:latin typeface="Times New Roman" panose="02020603050405020304" pitchFamily="18" charset="0"/>
                <a:cs typeface="Times New Roman" panose="02020603050405020304" pitchFamily="18" charset="0"/>
              </a:rPr>
              <a:t>Brad_Pitt</a:t>
            </a:r>
            <a:r>
              <a:rPr lang="en-US" sz="1700" b="0" i="0" dirty="0">
                <a:effectLst/>
                <a:latin typeface="Times New Roman" panose="02020603050405020304" pitchFamily="18" charset="0"/>
                <a:cs typeface="Times New Roman" panose="02020603050405020304" pitchFamily="18" charset="0"/>
              </a:rPr>
              <a:t> which contain the movies in which the actors: 'Meryl Streep', 'Leonardo DiCaprio', and 'Brad Pitt' are the lead actors. Use only the actor_1_name column for extraction. Also, make sure that you use the names 'Meryl Streep', 'Leonardo DiCaprio', and 'Brad Pitt' for the said extraction.</a:t>
            </a:r>
            <a:br>
              <a:rPr lang="en-US" sz="1700" dirty="0">
                <a:latin typeface="Times New Roman" panose="02020603050405020304" pitchFamily="18" charset="0"/>
                <a:cs typeface="Times New Roman" panose="02020603050405020304" pitchFamily="18" charset="0"/>
              </a:rPr>
            </a:br>
            <a:br>
              <a:rPr lang="en-US" sz="1700" dirty="0">
                <a:latin typeface="Times New Roman" panose="02020603050405020304" pitchFamily="18" charset="0"/>
                <a:cs typeface="Times New Roman" panose="02020603050405020304" pitchFamily="18" charset="0"/>
              </a:rPr>
            </a:br>
            <a:r>
              <a:rPr lang="en-US" sz="1700" b="0" i="0" dirty="0">
                <a:effectLst/>
                <a:latin typeface="Times New Roman" panose="02020603050405020304" pitchFamily="18" charset="0"/>
                <a:cs typeface="Times New Roman" panose="02020603050405020304" pitchFamily="18" charset="0"/>
              </a:rPr>
              <a:t>Append the rows of all these columns and store them in a new column named Combined.</a:t>
            </a:r>
            <a:br>
              <a:rPr lang="en-US" sz="1700" dirty="0">
                <a:latin typeface="Times New Roman" panose="02020603050405020304" pitchFamily="18" charset="0"/>
                <a:cs typeface="Times New Roman" panose="02020603050405020304" pitchFamily="18" charset="0"/>
              </a:rPr>
            </a:br>
            <a:br>
              <a:rPr lang="en-US" sz="1700" dirty="0">
                <a:latin typeface="Times New Roman" panose="02020603050405020304" pitchFamily="18" charset="0"/>
                <a:cs typeface="Times New Roman" panose="02020603050405020304" pitchFamily="18" charset="0"/>
              </a:rPr>
            </a:br>
            <a:r>
              <a:rPr lang="en-US" sz="1700" b="0" i="0" dirty="0">
                <a:effectLst/>
                <a:latin typeface="Times New Roman" panose="02020603050405020304" pitchFamily="18" charset="0"/>
                <a:cs typeface="Times New Roman" panose="02020603050405020304" pitchFamily="18" charset="0"/>
              </a:rPr>
              <a:t>Group the combined column using the actor_1_name column.</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5083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77597" y="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787399"/>
            <a:ext cx="8430531" cy="58324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3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126372" y="787398"/>
            <a:ext cx="3501747" cy="5832475"/>
          </a:xfrm>
          <a:prstGeom prst="rect">
            <a:avLst/>
          </a:prstGeom>
        </p:spPr>
      </p:pic>
      <p:pic>
        <p:nvPicPr>
          <p:cNvPr id="12" name="Picture 11">
            <a:extLst>
              <a:ext uri="{FF2B5EF4-FFF2-40B4-BE49-F238E27FC236}">
                <a16:creationId xmlns:a16="http://schemas.microsoft.com/office/drawing/2014/main" id="{42541C0F-16C6-503F-495D-BBDE487C666A}"/>
              </a:ext>
            </a:extLst>
          </p:cNvPr>
          <p:cNvPicPr>
            <a:picLocks noChangeAspect="1"/>
          </p:cNvPicPr>
          <p:nvPr/>
        </p:nvPicPr>
        <p:blipFill>
          <a:blip r:embed="rId9"/>
          <a:stretch>
            <a:fillRect/>
          </a:stretch>
        </p:blipFill>
        <p:spPr>
          <a:xfrm>
            <a:off x="3582517" y="787397"/>
            <a:ext cx="8483110" cy="4322562"/>
          </a:xfrm>
          <a:prstGeom prst="rect">
            <a:avLst/>
          </a:prstGeom>
        </p:spPr>
      </p:pic>
      <p:pic>
        <p:nvPicPr>
          <p:cNvPr id="14" name="Picture 13">
            <a:extLst>
              <a:ext uri="{FF2B5EF4-FFF2-40B4-BE49-F238E27FC236}">
                <a16:creationId xmlns:a16="http://schemas.microsoft.com/office/drawing/2014/main" id="{533A714A-D486-BA25-0F5C-FC5E4F4D9BC6}"/>
              </a:ext>
            </a:extLst>
          </p:cNvPr>
          <p:cNvPicPr>
            <a:picLocks noChangeAspect="1"/>
          </p:cNvPicPr>
          <p:nvPr/>
        </p:nvPicPr>
        <p:blipFill>
          <a:blip r:embed="rId10"/>
          <a:stretch>
            <a:fillRect/>
          </a:stretch>
        </p:blipFill>
        <p:spPr>
          <a:xfrm>
            <a:off x="3779438" y="5208814"/>
            <a:ext cx="1889924" cy="327688"/>
          </a:xfrm>
          <a:prstGeom prst="rect">
            <a:avLst/>
          </a:prstGeom>
        </p:spPr>
      </p:pic>
      <p:pic>
        <p:nvPicPr>
          <p:cNvPr id="16" name="Picture 15">
            <a:extLst>
              <a:ext uri="{FF2B5EF4-FFF2-40B4-BE49-F238E27FC236}">
                <a16:creationId xmlns:a16="http://schemas.microsoft.com/office/drawing/2014/main" id="{0ACE9313-C197-FCDB-10FB-B8FD2AC8FE1E}"/>
              </a:ext>
            </a:extLst>
          </p:cNvPr>
          <p:cNvPicPr>
            <a:picLocks noChangeAspect="1"/>
          </p:cNvPicPr>
          <p:nvPr/>
        </p:nvPicPr>
        <p:blipFill>
          <a:blip r:embed="rId11"/>
          <a:stretch>
            <a:fillRect/>
          </a:stretch>
        </p:blipFill>
        <p:spPr>
          <a:xfrm>
            <a:off x="5894786" y="5224055"/>
            <a:ext cx="2209992" cy="312447"/>
          </a:xfrm>
          <a:prstGeom prst="rect">
            <a:avLst/>
          </a:prstGeom>
        </p:spPr>
      </p:pic>
      <p:pic>
        <p:nvPicPr>
          <p:cNvPr id="18" name="Picture 17">
            <a:extLst>
              <a:ext uri="{FF2B5EF4-FFF2-40B4-BE49-F238E27FC236}">
                <a16:creationId xmlns:a16="http://schemas.microsoft.com/office/drawing/2014/main" id="{17643347-852B-AD71-25D0-312456B539F6}"/>
              </a:ext>
            </a:extLst>
          </p:cNvPr>
          <p:cNvPicPr>
            <a:picLocks noChangeAspect="1"/>
          </p:cNvPicPr>
          <p:nvPr/>
        </p:nvPicPr>
        <p:blipFill>
          <a:blip r:embed="rId12"/>
          <a:stretch>
            <a:fillRect/>
          </a:stretch>
        </p:blipFill>
        <p:spPr>
          <a:xfrm>
            <a:off x="8330202" y="5208814"/>
            <a:ext cx="2101062" cy="327688"/>
          </a:xfrm>
          <a:prstGeom prst="rect">
            <a:avLst/>
          </a:prstGeom>
        </p:spPr>
      </p:pic>
      <p:pic>
        <p:nvPicPr>
          <p:cNvPr id="20" name="Picture 19">
            <a:extLst>
              <a:ext uri="{FF2B5EF4-FFF2-40B4-BE49-F238E27FC236}">
                <a16:creationId xmlns:a16="http://schemas.microsoft.com/office/drawing/2014/main" id="{A6339080-E294-343F-4E8C-FD9E60C0F28F}"/>
              </a:ext>
            </a:extLst>
          </p:cNvPr>
          <p:cNvPicPr>
            <a:picLocks noChangeAspect="1"/>
          </p:cNvPicPr>
          <p:nvPr/>
        </p:nvPicPr>
        <p:blipFill>
          <a:blip r:embed="rId13"/>
          <a:stretch>
            <a:fillRect/>
          </a:stretch>
        </p:blipFill>
        <p:spPr>
          <a:xfrm>
            <a:off x="3769913" y="5777567"/>
            <a:ext cx="5269585" cy="327688"/>
          </a:xfrm>
          <a:prstGeom prst="rect">
            <a:avLst/>
          </a:prstGeom>
        </p:spPr>
      </p:pic>
      <p:sp>
        <p:nvSpPr>
          <p:cNvPr id="21" name="TextBox 20">
            <a:extLst>
              <a:ext uri="{FF2B5EF4-FFF2-40B4-BE49-F238E27FC236}">
                <a16:creationId xmlns:a16="http://schemas.microsoft.com/office/drawing/2014/main" id="{A86CD2A1-A3D3-C9D6-9C9F-CA9B6C76C2AE}"/>
              </a:ext>
            </a:extLst>
          </p:cNvPr>
          <p:cNvSpPr txBox="1"/>
          <p:nvPr/>
        </p:nvSpPr>
        <p:spPr>
          <a:xfrm>
            <a:off x="133350" y="876300"/>
            <a:ext cx="3223743" cy="5062924"/>
          </a:xfrm>
          <a:prstGeom prst="rect">
            <a:avLst/>
          </a:prstGeom>
          <a:noFill/>
        </p:spPr>
        <p:txBody>
          <a:bodyPr wrap="square" rtlCol="0">
            <a:spAutoFit/>
          </a:bodyPr>
          <a:lstStyle/>
          <a:p>
            <a:pPr algn="just"/>
            <a:r>
              <a:rPr lang="en-US" sz="1700" b="1" i="0" dirty="0">
                <a:effectLst/>
                <a:latin typeface="Times New Roman" panose="02020603050405020304" pitchFamily="18" charset="0"/>
                <a:cs typeface="Times New Roman" panose="02020603050405020304" pitchFamily="18" charset="0"/>
              </a:rPr>
              <a:t>F. Charts: </a:t>
            </a:r>
            <a:r>
              <a:rPr lang="en-US" sz="1700" b="0" i="0" dirty="0">
                <a:effectLst/>
                <a:latin typeface="Times New Roman" panose="02020603050405020304" pitchFamily="18" charset="0"/>
                <a:cs typeface="Times New Roman" panose="02020603050405020304" pitchFamily="18" charset="0"/>
              </a:rPr>
              <a:t>Create three new columns namely, </a:t>
            </a:r>
            <a:r>
              <a:rPr lang="en-US" sz="1700" b="0" i="0" dirty="0" err="1">
                <a:effectLst/>
                <a:latin typeface="Times New Roman" panose="02020603050405020304" pitchFamily="18" charset="0"/>
                <a:cs typeface="Times New Roman" panose="02020603050405020304" pitchFamily="18" charset="0"/>
              </a:rPr>
              <a:t>Meryl_Streep</a:t>
            </a:r>
            <a:r>
              <a:rPr lang="en-US" sz="1700" b="0" i="0" dirty="0">
                <a:effectLst/>
                <a:latin typeface="Times New Roman" panose="02020603050405020304" pitchFamily="18" charset="0"/>
                <a:cs typeface="Times New Roman" panose="02020603050405020304" pitchFamily="18" charset="0"/>
              </a:rPr>
              <a:t>, </a:t>
            </a:r>
            <a:r>
              <a:rPr lang="en-US" sz="1700" b="0" i="0" dirty="0" err="1">
                <a:effectLst/>
                <a:latin typeface="Times New Roman" panose="02020603050405020304" pitchFamily="18" charset="0"/>
                <a:cs typeface="Times New Roman" panose="02020603050405020304" pitchFamily="18" charset="0"/>
              </a:rPr>
              <a:t>Leo_Caprio</a:t>
            </a:r>
            <a:r>
              <a:rPr lang="en-US" sz="1700" b="0" i="0" dirty="0">
                <a:effectLst/>
                <a:latin typeface="Times New Roman" panose="02020603050405020304" pitchFamily="18" charset="0"/>
                <a:cs typeface="Times New Roman" panose="02020603050405020304" pitchFamily="18" charset="0"/>
              </a:rPr>
              <a:t>, and </a:t>
            </a:r>
            <a:r>
              <a:rPr lang="en-US" sz="1700" b="0" i="0" dirty="0" err="1">
                <a:effectLst/>
                <a:latin typeface="Times New Roman" panose="02020603050405020304" pitchFamily="18" charset="0"/>
                <a:cs typeface="Times New Roman" panose="02020603050405020304" pitchFamily="18" charset="0"/>
              </a:rPr>
              <a:t>Brad_Pitt</a:t>
            </a:r>
            <a:r>
              <a:rPr lang="en-US" sz="1700" b="0" i="0" dirty="0">
                <a:effectLst/>
                <a:latin typeface="Times New Roman" panose="02020603050405020304" pitchFamily="18" charset="0"/>
                <a:cs typeface="Times New Roman" panose="02020603050405020304" pitchFamily="18" charset="0"/>
              </a:rPr>
              <a:t> which contain the movies in which the actors: 'Meryl Streep', 'Leonardo DiCaprio', and 'Brad Pitt' are the lead actors. Use only the actor_1_name column for extraction. Also, make sure that you use the names 'Meryl Streep', 'Leonardo DiCaprio', and 'Brad Pitt' for the said extraction.</a:t>
            </a:r>
            <a:br>
              <a:rPr lang="en-US" sz="1700" dirty="0">
                <a:latin typeface="Times New Roman" panose="02020603050405020304" pitchFamily="18" charset="0"/>
                <a:cs typeface="Times New Roman" panose="02020603050405020304" pitchFamily="18" charset="0"/>
              </a:rPr>
            </a:br>
            <a:br>
              <a:rPr lang="en-US" sz="1700" dirty="0">
                <a:latin typeface="Times New Roman" panose="02020603050405020304" pitchFamily="18" charset="0"/>
                <a:cs typeface="Times New Roman" panose="02020603050405020304" pitchFamily="18" charset="0"/>
              </a:rPr>
            </a:br>
            <a:r>
              <a:rPr lang="en-US" sz="1700" b="0" i="0" dirty="0">
                <a:effectLst/>
                <a:latin typeface="Times New Roman" panose="02020603050405020304" pitchFamily="18" charset="0"/>
                <a:cs typeface="Times New Roman" panose="02020603050405020304" pitchFamily="18" charset="0"/>
              </a:rPr>
              <a:t>Append the rows of all these columns and store them in a new column named Combined.</a:t>
            </a:r>
            <a:br>
              <a:rPr lang="en-US" sz="1700" dirty="0">
                <a:latin typeface="Times New Roman" panose="02020603050405020304" pitchFamily="18" charset="0"/>
                <a:cs typeface="Times New Roman" panose="02020603050405020304" pitchFamily="18" charset="0"/>
              </a:rPr>
            </a:br>
            <a:br>
              <a:rPr lang="en-US" sz="1700" dirty="0">
                <a:latin typeface="Times New Roman" panose="02020603050405020304" pitchFamily="18" charset="0"/>
                <a:cs typeface="Times New Roman" panose="02020603050405020304" pitchFamily="18" charset="0"/>
              </a:rPr>
            </a:br>
            <a:r>
              <a:rPr lang="en-US" sz="1700" b="0" i="0" dirty="0">
                <a:effectLst/>
                <a:latin typeface="Times New Roman" panose="02020603050405020304" pitchFamily="18" charset="0"/>
                <a:cs typeface="Times New Roman" panose="02020603050405020304" pitchFamily="18" charset="0"/>
              </a:rPr>
              <a:t>Group the combined column using the actor_1_name column.</a:t>
            </a:r>
            <a:endParaRPr lang="en-I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1954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77597" y="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787399"/>
            <a:ext cx="8430531" cy="58324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3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126372" y="787398"/>
            <a:ext cx="3501747" cy="5832475"/>
          </a:xfrm>
          <a:prstGeom prst="rect">
            <a:avLst/>
          </a:prstGeom>
        </p:spPr>
      </p:pic>
      <p:sp>
        <p:nvSpPr>
          <p:cNvPr id="21" name="TextBox 20">
            <a:extLst>
              <a:ext uri="{FF2B5EF4-FFF2-40B4-BE49-F238E27FC236}">
                <a16:creationId xmlns:a16="http://schemas.microsoft.com/office/drawing/2014/main" id="{A86CD2A1-A3D3-C9D6-9C9F-CA9B6C76C2AE}"/>
              </a:ext>
            </a:extLst>
          </p:cNvPr>
          <p:cNvSpPr txBox="1"/>
          <p:nvPr/>
        </p:nvSpPr>
        <p:spPr>
          <a:xfrm>
            <a:off x="126372" y="2812312"/>
            <a:ext cx="3442190" cy="1661993"/>
          </a:xfrm>
          <a:prstGeom prst="rect">
            <a:avLst/>
          </a:prstGeom>
          <a:noFill/>
        </p:spPr>
        <p:txBody>
          <a:bodyPr wrap="square" rtlCol="0">
            <a:spAutoFit/>
          </a:bodyPr>
          <a:lstStyle/>
          <a:p>
            <a:pPr algn="just"/>
            <a:r>
              <a:rPr lang="en-US" sz="1700" i="0" dirty="0">
                <a:effectLst/>
                <a:latin typeface="Times New Roman" panose="02020603050405020304" pitchFamily="18" charset="0"/>
                <a:cs typeface="Times New Roman" panose="02020603050405020304" pitchFamily="18" charset="0"/>
              </a:rPr>
              <a:t>Find the mean of the </a:t>
            </a:r>
            <a:r>
              <a:rPr lang="en-US" sz="1700" i="0" dirty="0" err="1">
                <a:effectLst/>
                <a:latin typeface="Times New Roman" panose="02020603050405020304" pitchFamily="18" charset="0"/>
                <a:cs typeface="Times New Roman" panose="02020603050405020304" pitchFamily="18" charset="0"/>
              </a:rPr>
              <a:t>num_critic_for_reviews</a:t>
            </a:r>
            <a:r>
              <a:rPr lang="en-US" sz="1700" i="0" dirty="0">
                <a:effectLst/>
                <a:latin typeface="Times New Roman" panose="02020603050405020304" pitchFamily="18" charset="0"/>
                <a:cs typeface="Times New Roman" panose="02020603050405020304" pitchFamily="18" charset="0"/>
              </a:rPr>
              <a:t> and </a:t>
            </a:r>
            <a:r>
              <a:rPr lang="en-US" sz="1700" i="0" dirty="0" err="1">
                <a:effectLst/>
                <a:latin typeface="Times New Roman" panose="02020603050405020304" pitchFamily="18" charset="0"/>
                <a:cs typeface="Times New Roman" panose="02020603050405020304" pitchFamily="18" charset="0"/>
              </a:rPr>
              <a:t>num_users_for_review</a:t>
            </a:r>
            <a:r>
              <a:rPr lang="en-US" sz="1700" i="0" dirty="0">
                <a:effectLst/>
                <a:latin typeface="Times New Roman" panose="02020603050405020304" pitchFamily="18" charset="0"/>
                <a:cs typeface="Times New Roman" panose="02020603050405020304" pitchFamily="18" charset="0"/>
              </a:rPr>
              <a:t> and identify the actors which have the highest mean.</a:t>
            </a:r>
          </a:p>
          <a:p>
            <a:pPr algn="just"/>
            <a:endParaRPr lang="en-US" sz="1700" i="0"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6B0224C-9E16-1A2C-FA79-ABDE32DFF2C1}"/>
              </a:ext>
            </a:extLst>
          </p:cNvPr>
          <p:cNvPicPr>
            <a:picLocks noChangeAspect="1"/>
          </p:cNvPicPr>
          <p:nvPr/>
        </p:nvPicPr>
        <p:blipFill>
          <a:blip r:embed="rId9"/>
          <a:stretch>
            <a:fillRect/>
          </a:stretch>
        </p:blipFill>
        <p:spPr>
          <a:xfrm>
            <a:off x="3751944" y="787397"/>
            <a:ext cx="4031329" cy="4709568"/>
          </a:xfrm>
          <a:prstGeom prst="rect">
            <a:avLst/>
          </a:prstGeom>
        </p:spPr>
      </p:pic>
      <p:pic>
        <p:nvPicPr>
          <p:cNvPr id="9" name="Picture 8">
            <a:extLst>
              <a:ext uri="{FF2B5EF4-FFF2-40B4-BE49-F238E27FC236}">
                <a16:creationId xmlns:a16="http://schemas.microsoft.com/office/drawing/2014/main" id="{6AB65B01-113A-DBDA-BBB8-F6E9EEBD3D51}"/>
              </a:ext>
            </a:extLst>
          </p:cNvPr>
          <p:cNvPicPr>
            <a:picLocks noChangeAspect="1"/>
          </p:cNvPicPr>
          <p:nvPr/>
        </p:nvPicPr>
        <p:blipFill rotWithShape="1">
          <a:blip r:embed="rId10"/>
          <a:srcRect b="5360"/>
          <a:stretch/>
        </p:blipFill>
        <p:spPr>
          <a:xfrm>
            <a:off x="7913447" y="787398"/>
            <a:ext cx="3993226" cy="4709568"/>
          </a:xfrm>
          <a:prstGeom prst="rect">
            <a:avLst/>
          </a:prstGeom>
        </p:spPr>
      </p:pic>
      <p:sp>
        <p:nvSpPr>
          <p:cNvPr id="10" name="TextBox 9">
            <a:extLst>
              <a:ext uri="{FF2B5EF4-FFF2-40B4-BE49-F238E27FC236}">
                <a16:creationId xmlns:a16="http://schemas.microsoft.com/office/drawing/2014/main" id="{26DDDF82-ACE6-7EC3-49F3-642F9DD8DF5E}"/>
              </a:ext>
            </a:extLst>
          </p:cNvPr>
          <p:cNvSpPr txBox="1"/>
          <p:nvPr/>
        </p:nvSpPr>
        <p:spPr>
          <a:xfrm>
            <a:off x="3751944" y="5496965"/>
            <a:ext cx="8154729" cy="923330"/>
          </a:xfrm>
          <a:prstGeom prst="rect">
            <a:avLst/>
          </a:prstGeom>
          <a:noFill/>
        </p:spPr>
        <p:txBody>
          <a:bodyPr wrap="square" rtlCol="0">
            <a:spAutoFit/>
          </a:bodyPr>
          <a:lstStyle/>
          <a:p>
            <a:r>
              <a:rPr lang="en-IN" dirty="0"/>
              <a:t>Both the means are calculated using pivot table:</a:t>
            </a:r>
          </a:p>
          <a:p>
            <a:r>
              <a:rPr lang="en-IN" dirty="0"/>
              <a:t>Actor who has the highest mean of </a:t>
            </a:r>
            <a:r>
              <a:rPr lang="en-IN" dirty="0" err="1"/>
              <a:t>num_critic_for_reviews</a:t>
            </a:r>
            <a:r>
              <a:rPr lang="en-IN" dirty="0"/>
              <a:t> is “</a:t>
            </a:r>
            <a:r>
              <a:rPr lang="en-IN" dirty="0" err="1"/>
              <a:t>Phaldut</a:t>
            </a:r>
            <a:r>
              <a:rPr lang="en-IN" dirty="0"/>
              <a:t> Sharma”.</a:t>
            </a:r>
          </a:p>
          <a:p>
            <a:r>
              <a:rPr lang="en-IN" dirty="0"/>
              <a:t>Actor who has the highest mean of </a:t>
            </a:r>
            <a:r>
              <a:rPr lang="en-IN" dirty="0" err="1"/>
              <a:t>num_user_for_reviews</a:t>
            </a:r>
            <a:r>
              <a:rPr lang="en-IN" dirty="0"/>
              <a:t> is “Heather Donahue”.</a:t>
            </a:r>
          </a:p>
        </p:txBody>
      </p:sp>
    </p:spTree>
    <p:extLst>
      <p:ext uri="{BB962C8B-B14F-4D97-AF65-F5344CB8AC3E}">
        <p14:creationId xmlns:p14="http://schemas.microsoft.com/office/powerpoint/2010/main" val="685347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77597" y="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787399"/>
            <a:ext cx="8430531" cy="58324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3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126372" y="787398"/>
            <a:ext cx="3501747" cy="5832475"/>
          </a:xfrm>
          <a:prstGeom prst="rect">
            <a:avLst/>
          </a:prstGeom>
        </p:spPr>
      </p:pic>
      <p:sp>
        <p:nvSpPr>
          <p:cNvPr id="21" name="TextBox 20">
            <a:extLst>
              <a:ext uri="{FF2B5EF4-FFF2-40B4-BE49-F238E27FC236}">
                <a16:creationId xmlns:a16="http://schemas.microsoft.com/office/drawing/2014/main" id="{A86CD2A1-A3D3-C9D6-9C9F-CA9B6C76C2AE}"/>
              </a:ext>
            </a:extLst>
          </p:cNvPr>
          <p:cNvSpPr txBox="1"/>
          <p:nvPr/>
        </p:nvSpPr>
        <p:spPr>
          <a:xfrm>
            <a:off x="133350" y="876301"/>
            <a:ext cx="3442190" cy="3754874"/>
          </a:xfrm>
          <a:prstGeom prst="rect">
            <a:avLst/>
          </a:prstGeom>
          <a:noFill/>
        </p:spPr>
        <p:txBody>
          <a:bodyPr wrap="square" rtlCol="0">
            <a:spAutoFit/>
          </a:bodyPr>
          <a:lstStyle/>
          <a:p>
            <a:pPr algn="just"/>
            <a:endParaRPr lang="en-US" sz="1700" i="0" dirty="0">
              <a:effectLst/>
              <a:latin typeface="Times New Roman" panose="02020603050405020304" pitchFamily="18" charset="0"/>
              <a:cs typeface="Times New Roman" panose="02020603050405020304" pitchFamily="18" charset="0"/>
            </a:endParaRPr>
          </a:p>
          <a:p>
            <a:pPr algn="just"/>
            <a:r>
              <a:rPr lang="en-US" sz="1700" i="0" dirty="0">
                <a:effectLst/>
                <a:latin typeface="Times New Roman" panose="02020603050405020304" pitchFamily="18" charset="0"/>
                <a:cs typeface="Times New Roman" panose="02020603050405020304" pitchFamily="18" charset="0"/>
              </a:rPr>
              <a:t>Observe the change in number of voted users over decades using a bar chart. Create a column called decade which represents the decade to which every movie belongs to. For example, the </a:t>
            </a:r>
            <a:r>
              <a:rPr lang="en-US" sz="1700" i="0" dirty="0" err="1">
                <a:effectLst/>
                <a:latin typeface="Times New Roman" panose="02020603050405020304" pitchFamily="18" charset="0"/>
                <a:cs typeface="Times New Roman" panose="02020603050405020304" pitchFamily="18" charset="0"/>
              </a:rPr>
              <a:t>title_year</a:t>
            </a:r>
            <a:r>
              <a:rPr lang="en-US" sz="1700" i="0" dirty="0">
                <a:effectLst/>
                <a:latin typeface="Times New Roman" panose="02020603050405020304" pitchFamily="18" charset="0"/>
                <a:cs typeface="Times New Roman" panose="02020603050405020304" pitchFamily="18" charset="0"/>
              </a:rPr>
              <a:t> year 1923, 1925 should be stored as 1920s. Sort the column based on the column decade, group it by decade and find the sum of users voted in each decade. Store this in a new data frame called </a:t>
            </a:r>
            <a:r>
              <a:rPr lang="en-US" sz="1700" i="0" dirty="0" err="1">
                <a:effectLst/>
                <a:latin typeface="Times New Roman" panose="02020603050405020304" pitchFamily="18" charset="0"/>
                <a:cs typeface="Times New Roman" panose="02020603050405020304" pitchFamily="18" charset="0"/>
              </a:rPr>
              <a:t>df_by_decade</a:t>
            </a:r>
            <a:r>
              <a:rPr lang="en-US" sz="1700" i="0" dirty="0">
                <a:effectLst/>
                <a:latin typeface="Times New Roman" panose="02020603050405020304" pitchFamily="18" charset="0"/>
                <a:cs typeface="Times New Roman" panose="02020603050405020304" pitchFamily="18" charset="0"/>
              </a:rPr>
              <a:t>.</a:t>
            </a:r>
          </a:p>
          <a:p>
            <a:pPr algn="just"/>
            <a:endParaRPr lang="en-US" sz="1700" i="0" dirty="0">
              <a:effectLst/>
              <a:latin typeface="Times New Roman" panose="02020603050405020304" pitchFamily="18" charset="0"/>
              <a:cs typeface="Times New Roman" panose="02020603050405020304" pitchFamily="18" charset="0"/>
            </a:endParaRPr>
          </a:p>
        </p:txBody>
      </p:sp>
      <p:graphicFrame>
        <p:nvGraphicFramePr>
          <p:cNvPr id="8" name="Chart 7">
            <a:extLst>
              <a:ext uri="{FF2B5EF4-FFF2-40B4-BE49-F238E27FC236}">
                <a16:creationId xmlns:a16="http://schemas.microsoft.com/office/drawing/2014/main" id="{293C31E0-ABDB-09C6-AF37-952CB98A776B}"/>
              </a:ext>
            </a:extLst>
          </p:cNvPr>
          <p:cNvGraphicFramePr>
            <a:graphicFrameLocks/>
          </p:cNvGraphicFramePr>
          <p:nvPr>
            <p:extLst>
              <p:ext uri="{D42A27DB-BD31-4B8C-83A1-F6EECF244321}">
                <p14:modId xmlns:p14="http://schemas.microsoft.com/office/powerpoint/2010/main" val="82916915"/>
              </p:ext>
            </p:extLst>
          </p:nvPr>
        </p:nvGraphicFramePr>
        <p:xfrm>
          <a:off x="3628119" y="772887"/>
          <a:ext cx="8430531" cy="4608738"/>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966047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77597" y="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787399"/>
            <a:ext cx="8430531" cy="58324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3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126372" y="787398"/>
            <a:ext cx="3501747" cy="5832475"/>
          </a:xfrm>
          <a:prstGeom prst="rect">
            <a:avLst/>
          </a:prstGeom>
        </p:spPr>
      </p:pic>
      <p:sp>
        <p:nvSpPr>
          <p:cNvPr id="21" name="TextBox 20">
            <a:extLst>
              <a:ext uri="{FF2B5EF4-FFF2-40B4-BE49-F238E27FC236}">
                <a16:creationId xmlns:a16="http://schemas.microsoft.com/office/drawing/2014/main" id="{A86CD2A1-A3D3-C9D6-9C9F-CA9B6C76C2AE}"/>
              </a:ext>
            </a:extLst>
          </p:cNvPr>
          <p:cNvSpPr txBox="1"/>
          <p:nvPr/>
        </p:nvSpPr>
        <p:spPr>
          <a:xfrm>
            <a:off x="107958" y="4059763"/>
            <a:ext cx="3442190" cy="1138773"/>
          </a:xfrm>
          <a:prstGeom prst="rect">
            <a:avLst/>
          </a:prstGeom>
          <a:noFill/>
        </p:spPr>
        <p:txBody>
          <a:bodyPr wrap="square" rtlCol="0">
            <a:spAutoFit/>
          </a:bodyPr>
          <a:lstStyle/>
          <a:p>
            <a:pPr algn="just"/>
            <a:endParaRPr lang="en-US" sz="1700" i="0" dirty="0">
              <a:effectLst/>
              <a:latin typeface="Times New Roman" panose="02020603050405020304" pitchFamily="18" charset="0"/>
              <a:cs typeface="Times New Roman" panose="02020603050405020304" pitchFamily="18" charset="0"/>
            </a:endParaRPr>
          </a:p>
          <a:p>
            <a:pPr algn="just"/>
            <a:r>
              <a:rPr lang="en-US" sz="1700" i="0" dirty="0">
                <a:effectLst/>
                <a:latin typeface="Times New Roman" panose="02020603050405020304" pitchFamily="18" charset="0"/>
                <a:cs typeface="Times New Roman" panose="02020603050405020304" pitchFamily="18" charset="0"/>
              </a:rPr>
              <a:t>Your task: Find the critic-favorite and audience-favorite actors</a:t>
            </a:r>
            <a:endParaRPr lang="en-IN" sz="1700" dirty="0">
              <a:latin typeface="Times New Roman" panose="02020603050405020304" pitchFamily="18" charset="0"/>
              <a:cs typeface="Times New Roman" panose="02020603050405020304" pitchFamily="18" charset="0"/>
            </a:endParaRPr>
          </a:p>
          <a:p>
            <a:pPr algn="just"/>
            <a:endParaRPr lang="en-US" sz="1700" i="0"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5A16CC7-41A0-C834-A7AA-43D906E4F5F2}"/>
              </a:ext>
            </a:extLst>
          </p:cNvPr>
          <p:cNvPicPr>
            <a:picLocks noChangeAspect="1"/>
          </p:cNvPicPr>
          <p:nvPr/>
        </p:nvPicPr>
        <p:blipFill>
          <a:blip r:embed="rId9"/>
          <a:stretch>
            <a:fillRect/>
          </a:stretch>
        </p:blipFill>
        <p:spPr>
          <a:xfrm>
            <a:off x="109019" y="787397"/>
            <a:ext cx="3500686" cy="2822490"/>
          </a:xfrm>
          <a:prstGeom prst="rect">
            <a:avLst/>
          </a:prstGeom>
        </p:spPr>
      </p:pic>
      <p:pic>
        <p:nvPicPr>
          <p:cNvPr id="10" name="Picture 9">
            <a:extLst>
              <a:ext uri="{FF2B5EF4-FFF2-40B4-BE49-F238E27FC236}">
                <a16:creationId xmlns:a16="http://schemas.microsoft.com/office/drawing/2014/main" id="{C1C43501-367B-A4E2-CCDD-6C1C3D19DB60}"/>
              </a:ext>
            </a:extLst>
          </p:cNvPr>
          <p:cNvPicPr>
            <a:picLocks noChangeAspect="1"/>
          </p:cNvPicPr>
          <p:nvPr/>
        </p:nvPicPr>
        <p:blipFill>
          <a:blip r:embed="rId10"/>
          <a:stretch>
            <a:fillRect/>
          </a:stretch>
        </p:blipFill>
        <p:spPr>
          <a:xfrm>
            <a:off x="3628120" y="777872"/>
            <a:ext cx="8412116" cy="4918078"/>
          </a:xfrm>
          <a:prstGeom prst="rect">
            <a:avLst/>
          </a:prstGeom>
        </p:spPr>
      </p:pic>
      <p:pic>
        <p:nvPicPr>
          <p:cNvPr id="12" name="Picture 11">
            <a:extLst>
              <a:ext uri="{FF2B5EF4-FFF2-40B4-BE49-F238E27FC236}">
                <a16:creationId xmlns:a16="http://schemas.microsoft.com/office/drawing/2014/main" id="{4E8DF333-2311-C82B-4172-7929CD22DB98}"/>
              </a:ext>
            </a:extLst>
          </p:cNvPr>
          <p:cNvPicPr>
            <a:picLocks noChangeAspect="1"/>
          </p:cNvPicPr>
          <p:nvPr/>
        </p:nvPicPr>
        <p:blipFill>
          <a:blip r:embed="rId11"/>
          <a:stretch>
            <a:fillRect/>
          </a:stretch>
        </p:blipFill>
        <p:spPr>
          <a:xfrm>
            <a:off x="3645472" y="5979463"/>
            <a:ext cx="2339372" cy="452147"/>
          </a:xfrm>
          <a:prstGeom prst="rect">
            <a:avLst/>
          </a:prstGeom>
        </p:spPr>
      </p:pic>
      <p:sp>
        <p:nvSpPr>
          <p:cNvPr id="13" name="TextBox 12">
            <a:extLst>
              <a:ext uri="{FF2B5EF4-FFF2-40B4-BE49-F238E27FC236}">
                <a16:creationId xmlns:a16="http://schemas.microsoft.com/office/drawing/2014/main" id="{8DEA7A7B-7806-E62F-828E-79C1FC6720B6}"/>
              </a:ext>
            </a:extLst>
          </p:cNvPr>
          <p:cNvSpPr txBox="1"/>
          <p:nvPr/>
        </p:nvSpPr>
        <p:spPr>
          <a:xfrm>
            <a:off x="6263705" y="5985393"/>
            <a:ext cx="5531722" cy="369332"/>
          </a:xfrm>
          <a:prstGeom prst="rect">
            <a:avLst/>
          </a:prstGeom>
          <a:noFill/>
        </p:spPr>
        <p:txBody>
          <a:bodyPr wrap="square" rtlCol="0">
            <a:spAutoFit/>
          </a:bodyPr>
          <a:lstStyle/>
          <a:p>
            <a:pPr marL="285750" indent="-285750">
              <a:buFont typeface="Arial" panose="020B0604020202020204" pitchFamily="34" charset="0"/>
              <a:buChar char="•"/>
            </a:pPr>
            <a:r>
              <a:rPr lang="en-IN" dirty="0"/>
              <a:t>Adjacent formula is used to calculate the decade.</a:t>
            </a:r>
          </a:p>
        </p:txBody>
      </p:sp>
    </p:spTree>
    <p:extLst>
      <p:ext uri="{BB962C8B-B14F-4D97-AF65-F5344CB8AC3E}">
        <p14:creationId xmlns:p14="http://schemas.microsoft.com/office/powerpoint/2010/main" val="3966465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77597" y="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787399"/>
            <a:ext cx="8430531" cy="58324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3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126372" y="787398"/>
            <a:ext cx="3501747" cy="5832475"/>
          </a:xfrm>
          <a:prstGeom prst="rect">
            <a:avLst/>
          </a:prstGeom>
        </p:spPr>
      </p:pic>
      <p:sp>
        <p:nvSpPr>
          <p:cNvPr id="21" name="TextBox 20">
            <a:extLst>
              <a:ext uri="{FF2B5EF4-FFF2-40B4-BE49-F238E27FC236}">
                <a16:creationId xmlns:a16="http://schemas.microsoft.com/office/drawing/2014/main" id="{A86CD2A1-A3D3-C9D6-9C9F-CA9B6C76C2AE}"/>
              </a:ext>
            </a:extLst>
          </p:cNvPr>
          <p:cNvSpPr txBox="1"/>
          <p:nvPr/>
        </p:nvSpPr>
        <p:spPr>
          <a:xfrm>
            <a:off x="923925" y="3429000"/>
            <a:ext cx="1978653" cy="584775"/>
          </a:xfrm>
          <a:prstGeom prst="rect">
            <a:avLst/>
          </a:prstGeom>
          <a:noFill/>
        </p:spPr>
        <p:txBody>
          <a:bodyPr wrap="square" rtlCol="0">
            <a:spAutoFit/>
          </a:bodyPr>
          <a:lstStyle/>
          <a:p>
            <a:pPr algn="just"/>
            <a:r>
              <a:rPr lang="en-US" sz="3200" i="0" dirty="0">
                <a:effectLst/>
                <a:latin typeface="Times New Roman" panose="02020603050405020304" pitchFamily="18" charset="0"/>
                <a:cs typeface="Times New Roman" panose="02020603050405020304" pitchFamily="18" charset="0"/>
              </a:rPr>
              <a:t>Thank You</a:t>
            </a:r>
          </a:p>
        </p:txBody>
      </p:sp>
      <p:sp>
        <p:nvSpPr>
          <p:cNvPr id="5" name="TextBox 4">
            <a:extLst>
              <a:ext uri="{FF2B5EF4-FFF2-40B4-BE49-F238E27FC236}">
                <a16:creationId xmlns:a16="http://schemas.microsoft.com/office/drawing/2014/main" id="{C19CEAA8-530D-DF09-2AD3-2E03ACFFBC7D}"/>
              </a:ext>
            </a:extLst>
          </p:cNvPr>
          <p:cNvSpPr txBox="1"/>
          <p:nvPr/>
        </p:nvSpPr>
        <p:spPr>
          <a:xfrm>
            <a:off x="6143625" y="3380468"/>
            <a:ext cx="4038600" cy="1077218"/>
          </a:xfrm>
          <a:prstGeom prst="rect">
            <a:avLst/>
          </a:prstGeom>
          <a:noFill/>
        </p:spPr>
        <p:txBody>
          <a:bodyPr wrap="square" rtlCol="0">
            <a:spAutoFit/>
          </a:bodyPr>
          <a:lstStyle/>
          <a:p>
            <a:pPr algn="ctr"/>
            <a:r>
              <a:rPr lang="en-IN" sz="3200" dirty="0"/>
              <a:t>Connect me on:</a:t>
            </a:r>
          </a:p>
          <a:p>
            <a:pPr algn="ctr"/>
            <a:r>
              <a:rPr lang="en-IN" sz="3200" dirty="0"/>
              <a:t>rajatpawan@gmail.com</a:t>
            </a:r>
          </a:p>
        </p:txBody>
      </p:sp>
    </p:spTree>
    <p:extLst>
      <p:ext uri="{BB962C8B-B14F-4D97-AF65-F5344CB8AC3E}">
        <p14:creationId xmlns:p14="http://schemas.microsoft.com/office/powerpoint/2010/main" val="3357898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4400" y="279400"/>
            <a:ext cx="10236805" cy="787400"/>
          </a:xfrm>
        </p:spPr>
        <p:txBody>
          <a:bodyPr>
            <a:normAutofit/>
          </a:bodyPr>
          <a:lstStyle/>
          <a:p>
            <a:r>
              <a:rPr lang="en-US" sz="4800" dirty="0"/>
              <a:t>Project Description</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571500" y="1066800"/>
            <a:ext cx="11010900" cy="53721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3600" dirty="0"/>
              <a:t>The aim of this project is to perform an analysis on a dataset containing information on various movies from IMDB. The dataset includes columns such as the director name, gross, genres, movie title, num voted users, plot keywords, num user for reviews, language,  rating, budget, IMDB score etc. The main objective is to extract useful insights from the data and identify any trends or patterns that can be useful for decision-making.</a:t>
            </a:r>
            <a:endParaRPr lang="en-IN" sz="3600" dirty="0"/>
          </a:p>
        </p:txBody>
      </p:sp>
    </p:spTree>
    <p:extLst>
      <p:ext uri="{BB962C8B-B14F-4D97-AF65-F5344CB8AC3E}">
        <p14:creationId xmlns:p14="http://schemas.microsoft.com/office/powerpoint/2010/main" val="3217454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4400" y="279400"/>
            <a:ext cx="10236805" cy="787400"/>
          </a:xfrm>
        </p:spPr>
        <p:txBody>
          <a:bodyPr>
            <a:normAutofit/>
          </a:bodyPr>
          <a:lstStyle/>
          <a:p>
            <a:r>
              <a:rPr lang="en-US" sz="4800" dirty="0"/>
              <a:t>Approach</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533400" y="1181100"/>
            <a:ext cx="11188700" cy="5283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3600" dirty="0"/>
              <a:t>The project involved several steps including data cleaning, data visualization, and statistical analysis. Initially, the dataset was explored to identify any missing values, outliers, or errors. The data was then cleaned using various techniques such as removing duplicates and correcting errors. Data visualization tools were used to create charts, graphs, and histograms to analyze the data.</a:t>
            </a:r>
            <a:endParaRPr lang="en-IN" sz="3600" dirty="0"/>
          </a:p>
        </p:txBody>
      </p:sp>
    </p:spTree>
    <p:extLst>
      <p:ext uri="{BB962C8B-B14F-4D97-AF65-F5344CB8AC3E}">
        <p14:creationId xmlns:p14="http://schemas.microsoft.com/office/powerpoint/2010/main" val="1145779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4400" y="279400"/>
            <a:ext cx="10236805" cy="787400"/>
          </a:xfrm>
        </p:spPr>
        <p:txBody>
          <a:bodyPr>
            <a:normAutofit/>
          </a:bodyPr>
          <a:lstStyle/>
          <a:p>
            <a:r>
              <a:rPr lang="en-US" sz="4800" dirty="0"/>
              <a:t>Tech-Stack Used</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774700" y="1435100"/>
            <a:ext cx="10693400" cy="4267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3600" dirty="0"/>
              <a:t>The project was performed using Excel version 2021. Excel was chosen for its powerful data analysis and visualization capabilities. It is also widely used in the industry and provides a familiar environment for users.</a:t>
            </a:r>
            <a:endParaRPr lang="en-IN" sz="3600" dirty="0"/>
          </a:p>
        </p:txBody>
      </p:sp>
    </p:spTree>
    <p:extLst>
      <p:ext uri="{BB962C8B-B14F-4D97-AF65-F5344CB8AC3E}">
        <p14:creationId xmlns:p14="http://schemas.microsoft.com/office/powerpoint/2010/main" val="2912343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4400" y="279400"/>
            <a:ext cx="10236805" cy="787400"/>
          </a:xfrm>
        </p:spPr>
        <p:txBody>
          <a:bodyPr>
            <a:normAutofit/>
          </a:bodyPr>
          <a:lstStyle/>
          <a:p>
            <a:r>
              <a:rPr lang="en-US" sz="4800" dirty="0"/>
              <a:t>Insights</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774700" y="1435100"/>
            <a:ext cx="10718800" cy="4902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3600" dirty="0"/>
              <a:t>Several useful insights were obtained from the analysis. For example, Jurassic World has made the highest profit . The analysis also showed that movies Shawshank Redemption is highest rated movie on IMDb. Another interesting finding was that movies directed by Cary Bell and Akira Kurosawa tended to have higher ratings than others. The analysis also identified certain genres that were more popular than others.</a:t>
            </a:r>
            <a:endParaRPr lang="en-IN" sz="3600" dirty="0"/>
          </a:p>
        </p:txBody>
      </p:sp>
    </p:spTree>
    <p:extLst>
      <p:ext uri="{BB962C8B-B14F-4D97-AF65-F5344CB8AC3E}">
        <p14:creationId xmlns:p14="http://schemas.microsoft.com/office/powerpoint/2010/main" val="2268503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4400" y="27940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774700" y="1435100"/>
            <a:ext cx="10718800" cy="4902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r>
              <a:rPr lang="en-US" sz="3600" dirty="0"/>
              <a:t>The project was successful in identifying several useful insights from the data. These insights can be useful for decision-making in the movie industry. Results are on next pages.</a:t>
            </a:r>
            <a:endParaRPr lang="en-IN" sz="3600" dirty="0"/>
          </a:p>
        </p:txBody>
      </p:sp>
    </p:spTree>
    <p:extLst>
      <p:ext uri="{BB962C8B-B14F-4D97-AF65-F5344CB8AC3E}">
        <p14:creationId xmlns:p14="http://schemas.microsoft.com/office/powerpoint/2010/main" val="838212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4400" y="27940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1066800"/>
            <a:ext cx="8100105" cy="5270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3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463775" y="1066801"/>
            <a:ext cx="3164344" cy="5270500"/>
          </a:xfrm>
          <a:prstGeom prst="rect">
            <a:avLst/>
          </a:prstGeom>
        </p:spPr>
      </p:pic>
      <p:sp>
        <p:nvSpPr>
          <p:cNvPr id="5" name="TextBox 4">
            <a:extLst>
              <a:ext uri="{FF2B5EF4-FFF2-40B4-BE49-F238E27FC236}">
                <a16:creationId xmlns:a16="http://schemas.microsoft.com/office/drawing/2014/main" id="{E31C8F8E-858E-16B3-49C4-A708978EA240}"/>
              </a:ext>
            </a:extLst>
          </p:cNvPr>
          <p:cNvSpPr txBox="1"/>
          <p:nvPr/>
        </p:nvSpPr>
        <p:spPr>
          <a:xfrm>
            <a:off x="549503" y="2000305"/>
            <a:ext cx="3063196" cy="3477875"/>
          </a:xfrm>
          <a:prstGeom prst="rect">
            <a:avLst/>
          </a:prstGeom>
          <a:noFill/>
        </p:spPr>
        <p:txBody>
          <a:bodyPr wrap="square" rtlCol="0">
            <a:spAutoFit/>
          </a:bodyPr>
          <a:lstStyle/>
          <a:p>
            <a:pPr algn="just"/>
            <a:r>
              <a:rPr lang="en-US" sz="2000" b="0" i="0" dirty="0">
                <a:effectLst/>
                <a:latin typeface="Times New Roman" panose="02020603050405020304" pitchFamily="18" charset="0"/>
                <a:cs typeface="Times New Roman" panose="02020603050405020304" pitchFamily="18" charset="0"/>
              </a:rPr>
              <a:t>A. Cleaning the data: This is one of the most important step to perform before moving forward with the analysis. Use your knowledge learned till now to do this. (Dropping columns, removing null values, etc.)</a:t>
            </a:r>
          </a:p>
          <a:p>
            <a:pPr algn="just"/>
            <a:endParaRPr lang="en-US" sz="2000" b="0" i="0" dirty="0">
              <a:effectLst/>
              <a:latin typeface="Times New Roman" panose="02020603050405020304" pitchFamily="18" charset="0"/>
              <a:cs typeface="Times New Roman" panose="02020603050405020304" pitchFamily="18" charset="0"/>
            </a:endParaRPr>
          </a:p>
          <a:p>
            <a:pPr algn="just"/>
            <a:r>
              <a:rPr lang="en-US" sz="2000" b="0" i="0" dirty="0">
                <a:effectLst/>
                <a:latin typeface="Times New Roman" panose="02020603050405020304" pitchFamily="18" charset="0"/>
                <a:cs typeface="Times New Roman" panose="02020603050405020304" pitchFamily="18" charset="0"/>
              </a:rPr>
              <a:t>Your task: Clean the data</a:t>
            </a:r>
          </a:p>
        </p:txBody>
      </p:sp>
      <p:pic>
        <p:nvPicPr>
          <p:cNvPr id="8" name="Picture 7">
            <a:extLst>
              <a:ext uri="{FF2B5EF4-FFF2-40B4-BE49-F238E27FC236}">
                <a16:creationId xmlns:a16="http://schemas.microsoft.com/office/drawing/2014/main" id="{087D581C-AACB-F03A-064D-9D945D76ACAD}"/>
              </a:ext>
            </a:extLst>
          </p:cNvPr>
          <p:cNvPicPr>
            <a:picLocks noChangeAspect="1"/>
          </p:cNvPicPr>
          <p:nvPr/>
        </p:nvPicPr>
        <p:blipFill rotWithShape="1">
          <a:blip r:embed="rId9"/>
          <a:srcRect l="2646" t="2669"/>
          <a:stretch/>
        </p:blipFill>
        <p:spPr>
          <a:xfrm>
            <a:off x="3729267" y="1477286"/>
            <a:ext cx="2693304" cy="3048787"/>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71B39852-675D-8946-5218-F6F866D28814}"/>
              </a:ext>
            </a:extLst>
          </p:cNvPr>
          <p:cNvSpPr txBox="1"/>
          <p:nvPr/>
        </p:nvSpPr>
        <p:spPr>
          <a:xfrm>
            <a:off x="6705372" y="2769747"/>
            <a:ext cx="5022852" cy="1938992"/>
          </a:xfrm>
          <a:prstGeom prst="rect">
            <a:avLst/>
          </a:prstGeom>
          <a:noFill/>
        </p:spPr>
        <p:txBody>
          <a:bodyPr wrap="square" rtlCol="0">
            <a:spAutoFit/>
          </a:bodyPr>
          <a:lstStyle/>
          <a:p>
            <a:pPr marL="285750" indent="-285750">
              <a:buFont typeface="Arial" panose="020B0604020202020204" pitchFamily="34" charset="0"/>
              <a:buChar char="•"/>
            </a:pPr>
            <a:r>
              <a:rPr lang="en-IN" sz="2400" dirty="0"/>
              <a:t>Deleted the column which are not required in our analysis. </a:t>
            </a:r>
          </a:p>
          <a:p>
            <a:pPr marL="285750" indent="-285750">
              <a:buFont typeface="Arial" panose="020B0604020202020204" pitchFamily="34" charset="0"/>
              <a:buChar char="•"/>
            </a:pPr>
            <a:r>
              <a:rPr lang="en-IN" sz="2400" dirty="0"/>
              <a:t>Then delete all the rows that have bank values in any rows.</a:t>
            </a:r>
          </a:p>
          <a:p>
            <a:pPr marL="285750" indent="-285750">
              <a:buFont typeface="Arial" panose="020B0604020202020204" pitchFamily="34" charset="0"/>
              <a:buChar char="•"/>
            </a:pPr>
            <a:r>
              <a:rPr lang="en-IN" sz="2400" dirty="0"/>
              <a:t>After deleting only 3956 rows are left.</a:t>
            </a:r>
          </a:p>
        </p:txBody>
      </p:sp>
      <p:pic>
        <p:nvPicPr>
          <p:cNvPr id="11" name="Picture 10">
            <a:extLst>
              <a:ext uri="{FF2B5EF4-FFF2-40B4-BE49-F238E27FC236}">
                <a16:creationId xmlns:a16="http://schemas.microsoft.com/office/drawing/2014/main" id="{D3992ED6-8650-D319-80F0-7AD7B0E3AD7A}"/>
              </a:ext>
            </a:extLst>
          </p:cNvPr>
          <p:cNvPicPr>
            <a:picLocks noChangeAspect="1"/>
          </p:cNvPicPr>
          <p:nvPr/>
        </p:nvPicPr>
        <p:blipFill>
          <a:blip r:embed="rId10"/>
          <a:stretch>
            <a:fillRect/>
          </a:stretch>
        </p:blipFill>
        <p:spPr>
          <a:xfrm>
            <a:off x="4287180" y="4617105"/>
            <a:ext cx="1577477" cy="1607959"/>
          </a:xfrm>
          <a:prstGeom prst="rect">
            <a:avLst/>
          </a:prstGeom>
        </p:spPr>
      </p:pic>
    </p:spTree>
    <p:extLst>
      <p:ext uri="{BB962C8B-B14F-4D97-AF65-F5344CB8AC3E}">
        <p14:creationId xmlns:p14="http://schemas.microsoft.com/office/powerpoint/2010/main" val="4111093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4400" y="27940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1066800"/>
            <a:ext cx="8100105" cy="5270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1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463775" y="1066801"/>
            <a:ext cx="3164344" cy="5270500"/>
          </a:xfrm>
          <a:prstGeom prst="rect">
            <a:avLst/>
          </a:prstGeom>
        </p:spPr>
      </p:pic>
      <p:sp>
        <p:nvSpPr>
          <p:cNvPr id="6" name="TextBox 5">
            <a:extLst>
              <a:ext uri="{FF2B5EF4-FFF2-40B4-BE49-F238E27FC236}">
                <a16:creationId xmlns:a16="http://schemas.microsoft.com/office/drawing/2014/main" id="{BB087223-9230-CCAF-86D7-6FEE9F82163A}"/>
              </a:ext>
            </a:extLst>
          </p:cNvPr>
          <p:cNvSpPr txBox="1"/>
          <p:nvPr/>
        </p:nvSpPr>
        <p:spPr>
          <a:xfrm>
            <a:off x="463775" y="1362948"/>
            <a:ext cx="3164344" cy="4678204"/>
          </a:xfrm>
          <a:prstGeom prst="rect">
            <a:avLst/>
          </a:prstGeom>
          <a:noFill/>
        </p:spPr>
        <p:txBody>
          <a:bodyPr wrap="square">
            <a:spAutoFit/>
          </a:bodyPr>
          <a:lstStyle/>
          <a:p>
            <a:pPr algn="just">
              <a:buFont typeface="+mj-lt"/>
              <a:buAutoNum type="alphaUcPeriod"/>
            </a:pPr>
            <a:endParaRPr lang="en-US" b="1" i="0" dirty="0">
              <a:effectLst/>
              <a:latin typeface="Times New Roman" panose="02020603050405020304" pitchFamily="18" charset="0"/>
              <a:cs typeface="Times New Roman" panose="02020603050405020304" pitchFamily="18" charset="0"/>
            </a:endParaRPr>
          </a:p>
          <a:p>
            <a:pPr algn="just"/>
            <a:r>
              <a:rPr lang="en-US" sz="2000" b="1" i="0" dirty="0">
                <a:effectLst/>
                <a:latin typeface="Times New Roman" panose="02020603050405020304" pitchFamily="18" charset="0"/>
                <a:cs typeface="Times New Roman" panose="02020603050405020304" pitchFamily="18" charset="0"/>
              </a:rPr>
              <a:t>B. Movies with highest profit:</a:t>
            </a:r>
            <a:r>
              <a:rPr lang="en-US" sz="2000" b="0" i="0" dirty="0">
                <a:effectLst/>
                <a:latin typeface="Times New Roman" panose="02020603050405020304" pitchFamily="18" charset="0"/>
                <a:cs typeface="Times New Roman" panose="02020603050405020304" pitchFamily="18" charset="0"/>
              </a:rPr>
              <a:t> Create a new column called profit which contains the difference of the two columns: gross and budget. Sort the column using the profit column as reference. Plot profit (y-axis) vs budget (x- axis) and observe the outliers using the appropriate chart type.</a:t>
            </a:r>
          </a:p>
          <a:p>
            <a:pPr algn="just"/>
            <a:br>
              <a:rPr lang="en-US" sz="2000" b="0" i="0" dirty="0">
                <a:effectLst/>
                <a:latin typeface="Times New Roman" panose="02020603050405020304" pitchFamily="18" charset="0"/>
                <a:cs typeface="Times New Roman" panose="02020603050405020304" pitchFamily="18" charset="0"/>
              </a:rPr>
            </a:br>
            <a:r>
              <a:rPr lang="en-US" sz="2000" b="1" i="0" dirty="0">
                <a:effectLst/>
                <a:latin typeface="Times New Roman" panose="02020603050405020304" pitchFamily="18" charset="0"/>
                <a:cs typeface="Times New Roman" panose="02020603050405020304" pitchFamily="18" charset="0"/>
              </a:rPr>
              <a:t>Your task:</a:t>
            </a:r>
            <a:r>
              <a:rPr lang="en-US" sz="2000" b="0" i="0" dirty="0">
                <a:effectLst/>
                <a:latin typeface="Times New Roman" panose="02020603050405020304" pitchFamily="18" charset="0"/>
                <a:cs typeface="Times New Roman" panose="02020603050405020304" pitchFamily="18" charset="0"/>
              </a:rPr>
              <a:t> Find the movies with the highest profit?</a:t>
            </a:r>
          </a:p>
        </p:txBody>
      </p:sp>
      <p:pic>
        <p:nvPicPr>
          <p:cNvPr id="9" name="Picture 8">
            <a:extLst>
              <a:ext uri="{FF2B5EF4-FFF2-40B4-BE49-F238E27FC236}">
                <a16:creationId xmlns:a16="http://schemas.microsoft.com/office/drawing/2014/main" id="{6EB439DC-CB5E-6822-101A-2A8C17CA1226}"/>
              </a:ext>
            </a:extLst>
          </p:cNvPr>
          <p:cNvPicPr>
            <a:picLocks noChangeAspect="1"/>
          </p:cNvPicPr>
          <p:nvPr/>
        </p:nvPicPr>
        <p:blipFill>
          <a:blip r:embed="rId9"/>
          <a:stretch>
            <a:fillRect/>
          </a:stretch>
        </p:blipFill>
        <p:spPr>
          <a:xfrm>
            <a:off x="3686330" y="1141186"/>
            <a:ext cx="7996611" cy="2482547"/>
          </a:xfrm>
          <a:prstGeom prst="rect">
            <a:avLst/>
          </a:prstGeom>
        </p:spPr>
      </p:pic>
      <p:graphicFrame>
        <p:nvGraphicFramePr>
          <p:cNvPr id="11" name="Chart 10">
            <a:extLst>
              <a:ext uri="{FF2B5EF4-FFF2-40B4-BE49-F238E27FC236}">
                <a16:creationId xmlns:a16="http://schemas.microsoft.com/office/drawing/2014/main" id="{59454604-79FA-411E-D773-D228CBD7D994}"/>
              </a:ext>
            </a:extLst>
          </p:cNvPr>
          <p:cNvGraphicFramePr>
            <a:graphicFrameLocks/>
          </p:cNvGraphicFramePr>
          <p:nvPr>
            <p:extLst>
              <p:ext uri="{D42A27DB-BD31-4B8C-83A1-F6EECF244321}">
                <p14:modId xmlns:p14="http://schemas.microsoft.com/office/powerpoint/2010/main" val="347109122"/>
              </p:ext>
            </p:extLst>
          </p:nvPr>
        </p:nvGraphicFramePr>
        <p:xfrm>
          <a:off x="6697132" y="3623732"/>
          <a:ext cx="4995333" cy="2713567"/>
        </p:xfrm>
        <a:graphic>
          <a:graphicData uri="http://schemas.openxmlformats.org/drawingml/2006/chart">
            <c:chart xmlns:c="http://schemas.openxmlformats.org/drawingml/2006/chart" xmlns:r="http://schemas.openxmlformats.org/officeDocument/2006/relationships" r:id="rId10"/>
          </a:graphicData>
        </a:graphic>
      </p:graphicFrame>
      <p:sp>
        <p:nvSpPr>
          <p:cNvPr id="13" name="TextBox 12">
            <a:extLst>
              <a:ext uri="{FF2B5EF4-FFF2-40B4-BE49-F238E27FC236}">
                <a16:creationId xmlns:a16="http://schemas.microsoft.com/office/drawing/2014/main" id="{B08B6305-67AA-ABE1-72B6-CA798CA7E9B1}"/>
              </a:ext>
            </a:extLst>
          </p:cNvPr>
          <p:cNvSpPr txBox="1"/>
          <p:nvPr/>
        </p:nvSpPr>
        <p:spPr>
          <a:xfrm>
            <a:off x="3646338" y="4433034"/>
            <a:ext cx="3001276" cy="1631216"/>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285750" indent="-285750">
              <a:buFont typeface="Arial" panose="020B0604020202020204" pitchFamily="34" charset="0"/>
              <a:buChar char="•"/>
            </a:pPr>
            <a:r>
              <a:rPr lang="en-IN" sz="2000" dirty="0">
                <a:solidFill>
                  <a:schemeClr val="tx1"/>
                </a:solidFill>
              </a:rPr>
              <a:t>Jurassic World has made the maximum profit.</a:t>
            </a:r>
          </a:p>
          <a:p>
            <a:pPr marL="285750" indent="-285750">
              <a:buFont typeface="Arial" panose="020B0604020202020204" pitchFamily="34" charset="0"/>
              <a:buChar char="•"/>
            </a:pPr>
            <a:r>
              <a:rPr lang="en-IN" sz="2000" dirty="0">
                <a:solidFill>
                  <a:schemeClr val="tx1"/>
                </a:solidFill>
              </a:rPr>
              <a:t>The host is the outlier with budget 12,215M and loss of 12,213M</a:t>
            </a:r>
          </a:p>
        </p:txBody>
      </p:sp>
      <p:pic>
        <p:nvPicPr>
          <p:cNvPr id="15" name="Picture 14">
            <a:extLst>
              <a:ext uri="{FF2B5EF4-FFF2-40B4-BE49-F238E27FC236}">
                <a16:creationId xmlns:a16="http://schemas.microsoft.com/office/drawing/2014/main" id="{B3E809BF-0B40-32B2-BBFE-B53D31D24253}"/>
              </a:ext>
            </a:extLst>
          </p:cNvPr>
          <p:cNvPicPr>
            <a:picLocks noChangeAspect="1"/>
          </p:cNvPicPr>
          <p:nvPr/>
        </p:nvPicPr>
        <p:blipFill>
          <a:blip r:embed="rId11"/>
          <a:stretch>
            <a:fillRect/>
          </a:stretch>
        </p:blipFill>
        <p:spPr>
          <a:xfrm>
            <a:off x="3686330" y="3670575"/>
            <a:ext cx="1155151" cy="577575"/>
          </a:xfrm>
          <a:prstGeom prst="rect">
            <a:avLst/>
          </a:prstGeom>
        </p:spPr>
      </p:pic>
      <p:sp>
        <p:nvSpPr>
          <p:cNvPr id="16" name="TextBox 15">
            <a:extLst>
              <a:ext uri="{FF2B5EF4-FFF2-40B4-BE49-F238E27FC236}">
                <a16:creationId xmlns:a16="http://schemas.microsoft.com/office/drawing/2014/main" id="{74BF2BFE-419A-1F75-71E7-5222DD723A8E}"/>
              </a:ext>
            </a:extLst>
          </p:cNvPr>
          <p:cNvSpPr txBox="1"/>
          <p:nvPr/>
        </p:nvSpPr>
        <p:spPr>
          <a:xfrm>
            <a:off x="4831796" y="3670575"/>
            <a:ext cx="1815818" cy="646331"/>
          </a:xfrm>
          <a:prstGeom prst="rect">
            <a:avLst/>
          </a:prstGeom>
          <a:noFill/>
        </p:spPr>
        <p:txBody>
          <a:bodyPr wrap="square" rtlCol="0">
            <a:spAutoFit/>
          </a:bodyPr>
          <a:lstStyle/>
          <a:p>
            <a:r>
              <a:rPr lang="en-IN" dirty="0"/>
              <a:t>This formula used to get profit</a:t>
            </a:r>
          </a:p>
        </p:txBody>
      </p:sp>
    </p:spTree>
    <p:extLst>
      <p:ext uri="{BB962C8B-B14F-4D97-AF65-F5344CB8AC3E}">
        <p14:creationId xmlns:p14="http://schemas.microsoft.com/office/powerpoint/2010/main" val="210042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4400" y="279400"/>
            <a:ext cx="10236805" cy="787400"/>
          </a:xfrm>
        </p:spPr>
        <p:txBody>
          <a:bodyPr>
            <a:normAutofit/>
          </a:bodyPr>
          <a:lstStyle/>
          <a:p>
            <a:r>
              <a:rPr lang="en-US" sz="4800" dirty="0"/>
              <a:t>Result</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3853543" y="1687286"/>
          <a:ext cx="7414532" cy="4103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976FB7B-E4BE-5FBA-B28B-522EB219E5B8}"/>
              </a:ext>
            </a:extLst>
          </p:cNvPr>
          <p:cNvSpPr/>
          <p:nvPr/>
        </p:nvSpPr>
        <p:spPr>
          <a:xfrm>
            <a:off x="3628119" y="1066799"/>
            <a:ext cx="8440056" cy="56864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en-IN" sz="3600" dirty="0"/>
          </a:p>
        </p:txBody>
      </p:sp>
      <p:pic>
        <p:nvPicPr>
          <p:cNvPr id="7" name="Picture 6">
            <a:extLst>
              <a:ext uri="{FF2B5EF4-FFF2-40B4-BE49-F238E27FC236}">
                <a16:creationId xmlns:a16="http://schemas.microsoft.com/office/drawing/2014/main" id="{FA1778D8-8AEF-A62E-B4C4-7528BF7F489A}"/>
              </a:ext>
            </a:extLst>
          </p:cNvPr>
          <p:cNvPicPr>
            <a:picLocks noChangeAspect="1"/>
          </p:cNvPicPr>
          <p:nvPr/>
        </p:nvPicPr>
        <p:blipFill rotWithShape="1">
          <a:blip r:embed="rId8">
            <a:alphaModFix amt="35000"/>
          </a:blip>
          <a:srcRect b="6339"/>
          <a:stretch/>
        </p:blipFill>
        <p:spPr>
          <a:xfrm>
            <a:off x="214060" y="1066800"/>
            <a:ext cx="3414059" cy="5686423"/>
          </a:xfrm>
          <a:prstGeom prst="rect">
            <a:avLst/>
          </a:prstGeom>
        </p:spPr>
      </p:pic>
      <p:sp>
        <p:nvSpPr>
          <p:cNvPr id="5" name="TextBox 4">
            <a:extLst>
              <a:ext uri="{FF2B5EF4-FFF2-40B4-BE49-F238E27FC236}">
                <a16:creationId xmlns:a16="http://schemas.microsoft.com/office/drawing/2014/main" id="{F3709712-C823-CCC1-345D-0C5FD9F22B24}"/>
              </a:ext>
            </a:extLst>
          </p:cNvPr>
          <p:cNvSpPr txBox="1"/>
          <p:nvPr/>
        </p:nvSpPr>
        <p:spPr>
          <a:xfrm>
            <a:off x="276226" y="1066799"/>
            <a:ext cx="3351894" cy="5062924"/>
          </a:xfrm>
          <a:prstGeom prst="rect">
            <a:avLst/>
          </a:prstGeom>
          <a:noFill/>
        </p:spPr>
        <p:txBody>
          <a:bodyPr wrap="square" rtlCol="0">
            <a:spAutoFit/>
          </a:bodyPr>
          <a:lstStyle/>
          <a:p>
            <a:pPr algn="just"/>
            <a:r>
              <a:rPr lang="en-US" sz="1700" dirty="0"/>
              <a:t>C. Top 250: Create a new column IMDb_Top_250 and store the top 250 movies with the highest IMDb Rating (corresponding to the column: </a:t>
            </a:r>
            <a:r>
              <a:rPr lang="en-US" sz="1700" dirty="0" err="1"/>
              <a:t>imdb_score</a:t>
            </a:r>
            <a:r>
              <a:rPr lang="en-US" sz="1700" dirty="0"/>
              <a:t>). Also make sure that for all of these movies, the </a:t>
            </a:r>
            <a:r>
              <a:rPr lang="en-US" sz="1700" dirty="0" err="1"/>
              <a:t>num_voted_users</a:t>
            </a:r>
            <a:r>
              <a:rPr lang="en-US" sz="1700" dirty="0"/>
              <a:t> is greater than 25,000. Also add a Rank column containing the values 1 to 250 indicating the ranks of the corresponding films.</a:t>
            </a:r>
          </a:p>
          <a:p>
            <a:endParaRPr lang="en-US" sz="1700" dirty="0"/>
          </a:p>
          <a:p>
            <a:pPr algn="just"/>
            <a:r>
              <a:rPr lang="en-US" sz="1700" dirty="0"/>
              <a:t>Extract all the movies in the IMDb_Top_250 column which are not in the English language and store them in a new column named </a:t>
            </a:r>
            <a:r>
              <a:rPr lang="en-US" sz="1700" dirty="0" err="1"/>
              <a:t>Top_Foreign_Lang_Film</a:t>
            </a:r>
            <a:r>
              <a:rPr lang="en-US" sz="1700" dirty="0"/>
              <a:t>. You can use your own imagination also!</a:t>
            </a:r>
          </a:p>
          <a:p>
            <a:pPr algn="just"/>
            <a:r>
              <a:rPr lang="en-US" sz="1700" dirty="0"/>
              <a:t>Your task: Find IMDB Top 250</a:t>
            </a:r>
            <a:endParaRPr lang="en-IN" sz="1700" dirty="0"/>
          </a:p>
        </p:txBody>
      </p:sp>
      <p:pic>
        <p:nvPicPr>
          <p:cNvPr id="8" name="Picture 7">
            <a:extLst>
              <a:ext uri="{FF2B5EF4-FFF2-40B4-BE49-F238E27FC236}">
                <a16:creationId xmlns:a16="http://schemas.microsoft.com/office/drawing/2014/main" id="{E6162B1B-CA15-CF18-CA6A-5953362E9941}"/>
              </a:ext>
            </a:extLst>
          </p:cNvPr>
          <p:cNvPicPr>
            <a:picLocks noChangeAspect="1"/>
          </p:cNvPicPr>
          <p:nvPr/>
        </p:nvPicPr>
        <p:blipFill rotWithShape="1">
          <a:blip r:embed="rId9"/>
          <a:srcRect r="5385"/>
          <a:stretch/>
        </p:blipFill>
        <p:spPr>
          <a:xfrm>
            <a:off x="3628119" y="1066799"/>
            <a:ext cx="6001832" cy="5686423"/>
          </a:xfrm>
          <a:prstGeom prst="rect">
            <a:avLst/>
          </a:prstGeom>
        </p:spPr>
      </p:pic>
      <p:pic>
        <p:nvPicPr>
          <p:cNvPr id="10" name="Picture 9">
            <a:extLst>
              <a:ext uri="{FF2B5EF4-FFF2-40B4-BE49-F238E27FC236}">
                <a16:creationId xmlns:a16="http://schemas.microsoft.com/office/drawing/2014/main" id="{662A680B-1A93-B3D6-3400-53B30A4988D6}"/>
              </a:ext>
            </a:extLst>
          </p:cNvPr>
          <p:cNvPicPr>
            <a:picLocks noChangeAspect="1"/>
          </p:cNvPicPr>
          <p:nvPr/>
        </p:nvPicPr>
        <p:blipFill>
          <a:blip r:embed="rId10"/>
          <a:stretch>
            <a:fillRect/>
          </a:stretch>
        </p:blipFill>
        <p:spPr>
          <a:xfrm>
            <a:off x="9828782" y="1066798"/>
            <a:ext cx="1985738" cy="419101"/>
          </a:xfrm>
          <a:prstGeom prst="rect">
            <a:avLst/>
          </a:prstGeom>
        </p:spPr>
      </p:pic>
      <p:sp>
        <p:nvSpPr>
          <p:cNvPr id="11" name="TextBox 10">
            <a:extLst>
              <a:ext uri="{FF2B5EF4-FFF2-40B4-BE49-F238E27FC236}">
                <a16:creationId xmlns:a16="http://schemas.microsoft.com/office/drawing/2014/main" id="{D8840FAC-7848-1144-4C57-2B355E96E33C}"/>
              </a:ext>
            </a:extLst>
          </p:cNvPr>
          <p:cNvSpPr txBox="1"/>
          <p:nvPr/>
        </p:nvSpPr>
        <p:spPr>
          <a:xfrm>
            <a:off x="9693500" y="1533525"/>
            <a:ext cx="2222274" cy="2185214"/>
          </a:xfrm>
          <a:prstGeom prst="rect">
            <a:avLst/>
          </a:prstGeom>
          <a:noFill/>
        </p:spPr>
        <p:txBody>
          <a:bodyPr wrap="square" rtlCol="0">
            <a:spAutoFit/>
          </a:bodyPr>
          <a:lstStyle/>
          <a:p>
            <a:pPr algn="just"/>
            <a:r>
              <a:rPr lang="en-IN" sz="1700" dirty="0"/>
              <a:t>The above formula is for getting the name of the movies that have </a:t>
            </a:r>
            <a:r>
              <a:rPr lang="en-IN" sz="1700" dirty="0" err="1"/>
              <a:t>num_voted_users</a:t>
            </a:r>
            <a:r>
              <a:rPr lang="en-IN" sz="1700" dirty="0"/>
              <a:t> is greater than 25000 and than filter out movies that </a:t>
            </a:r>
            <a:r>
              <a:rPr lang="en-IN" sz="1700" dirty="0" err="1"/>
              <a:t>doen’t</a:t>
            </a:r>
            <a:r>
              <a:rPr lang="en-IN" sz="1700" dirty="0"/>
              <a:t> come under the criteria. </a:t>
            </a:r>
          </a:p>
        </p:txBody>
      </p:sp>
      <p:pic>
        <p:nvPicPr>
          <p:cNvPr id="13" name="Picture 12">
            <a:extLst>
              <a:ext uri="{FF2B5EF4-FFF2-40B4-BE49-F238E27FC236}">
                <a16:creationId xmlns:a16="http://schemas.microsoft.com/office/drawing/2014/main" id="{BA8C2ED1-983D-A5FF-18AC-21D4249AA573}"/>
              </a:ext>
            </a:extLst>
          </p:cNvPr>
          <p:cNvPicPr>
            <a:picLocks noChangeAspect="1"/>
          </p:cNvPicPr>
          <p:nvPr/>
        </p:nvPicPr>
        <p:blipFill>
          <a:blip r:embed="rId11"/>
          <a:stretch>
            <a:fillRect/>
          </a:stretch>
        </p:blipFill>
        <p:spPr>
          <a:xfrm>
            <a:off x="9787380" y="3791396"/>
            <a:ext cx="2059219" cy="272236"/>
          </a:xfrm>
          <a:prstGeom prst="rect">
            <a:avLst/>
          </a:prstGeom>
        </p:spPr>
      </p:pic>
      <p:sp>
        <p:nvSpPr>
          <p:cNvPr id="14" name="TextBox 13">
            <a:extLst>
              <a:ext uri="{FF2B5EF4-FFF2-40B4-BE49-F238E27FC236}">
                <a16:creationId xmlns:a16="http://schemas.microsoft.com/office/drawing/2014/main" id="{577B6A93-911F-0006-F44E-5D4EAEE0D18C}"/>
              </a:ext>
            </a:extLst>
          </p:cNvPr>
          <p:cNvSpPr txBox="1"/>
          <p:nvPr/>
        </p:nvSpPr>
        <p:spPr>
          <a:xfrm>
            <a:off x="9715500" y="4200525"/>
            <a:ext cx="2132901" cy="1400383"/>
          </a:xfrm>
          <a:prstGeom prst="rect">
            <a:avLst/>
          </a:prstGeom>
          <a:noFill/>
        </p:spPr>
        <p:txBody>
          <a:bodyPr wrap="square" rtlCol="0">
            <a:spAutoFit/>
          </a:bodyPr>
          <a:lstStyle/>
          <a:p>
            <a:pPr algn="just"/>
            <a:r>
              <a:rPr lang="en-IN" sz="1700" dirty="0"/>
              <a:t>For ranking row function is used after sorting the </a:t>
            </a:r>
            <a:r>
              <a:rPr lang="en-IN" sz="1700" dirty="0" err="1"/>
              <a:t>imdb_score</a:t>
            </a:r>
            <a:r>
              <a:rPr lang="en-IN" sz="1700" dirty="0"/>
              <a:t> highest to lowest.</a:t>
            </a:r>
          </a:p>
        </p:txBody>
      </p:sp>
      <p:sp>
        <p:nvSpPr>
          <p:cNvPr id="15" name="TextBox 14">
            <a:extLst>
              <a:ext uri="{FF2B5EF4-FFF2-40B4-BE49-F238E27FC236}">
                <a16:creationId xmlns:a16="http://schemas.microsoft.com/office/drawing/2014/main" id="{AA194987-B9DA-1E6A-811A-BE316405A226}"/>
              </a:ext>
            </a:extLst>
          </p:cNvPr>
          <p:cNvSpPr txBox="1"/>
          <p:nvPr/>
        </p:nvSpPr>
        <p:spPr>
          <a:xfrm>
            <a:off x="11130215" y="6240703"/>
            <a:ext cx="847725" cy="369332"/>
          </a:xfrm>
          <a:prstGeom prst="rect">
            <a:avLst/>
          </a:prstGeom>
          <a:noFill/>
        </p:spPr>
        <p:txBody>
          <a:bodyPr wrap="square" rtlCol="0">
            <a:spAutoFit/>
          </a:bodyPr>
          <a:lstStyle/>
          <a:p>
            <a:r>
              <a:rPr lang="en-IN" dirty="0"/>
              <a:t>Cont.</a:t>
            </a:r>
          </a:p>
        </p:txBody>
      </p:sp>
    </p:spTree>
    <p:extLst>
      <p:ext uri="{BB962C8B-B14F-4D97-AF65-F5344CB8AC3E}">
        <p14:creationId xmlns:p14="http://schemas.microsoft.com/office/powerpoint/2010/main" val="13653599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{1827239D-74DB-44A7-8BEE-726CC3F29AF1}tf12214701_win32</Template>
  <TotalTime>1445</TotalTime>
  <Words>1251</Words>
  <Application>Microsoft Office PowerPoint</Application>
  <PresentationFormat>Widescreen</PresentationFormat>
  <Paragraphs>70</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Goudy Old Style</vt:lpstr>
      <vt:lpstr>Times New Roman</vt:lpstr>
      <vt:lpstr>Wingdings 2</vt:lpstr>
      <vt:lpstr>SlateVTI</vt:lpstr>
      <vt:lpstr>IMDB Movie Analysis</vt:lpstr>
      <vt:lpstr>Project Description</vt:lpstr>
      <vt:lpstr>Approach</vt:lpstr>
      <vt:lpstr>Tech-Stack Used</vt:lpstr>
      <vt:lpstr>Insights</vt:lpstr>
      <vt:lpstr>Result</vt:lpstr>
      <vt:lpstr>Result</vt:lpstr>
      <vt:lpstr>Result</vt:lpstr>
      <vt:lpstr>Result</vt:lpstr>
      <vt:lpstr>Result</vt:lpstr>
      <vt:lpstr>Result</vt:lpstr>
      <vt:lpstr>Result</vt:lpstr>
      <vt:lpstr>Result</vt:lpstr>
      <vt:lpstr>Result</vt:lpstr>
      <vt:lpstr>Result</vt:lpstr>
      <vt:lpstr>Result</vt:lpstr>
      <vt:lpstr>Result</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 Analysis</dc:title>
  <dc:creator>Rajat Panwan</dc:creator>
  <cp:lastModifiedBy>rajat pawan</cp:lastModifiedBy>
  <cp:revision>2</cp:revision>
  <dcterms:created xsi:type="dcterms:W3CDTF">2023-03-15T06:37:21Z</dcterms:created>
  <dcterms:modified xsi:type="dcterms:W3CDTF">2023-03-16T06:43:07Z</dcterms:modified>
</cp:coreProperties>
</file>